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313" r:id="rId2"/>
    <p:sldId id="256" r:id="rId3"/>
    <p:sldId id="259" r:id="rId4"/>
    <p:sldId id="261" r:id="rId5"/>
    <p:sldId id="257" r:id="rId6"/>
    <p:sldId id="260" r:id="rId7"/>
    <p:sldId id="258" r:id="rId8"/>
    <p:sldId id="262" r:id="rId9"/>
    <p:sldId id="263" r:id="rId10"/>
    <p:sldId id="264" r:id="rId11"/>
    <p:sldId id="265" r:id="rId12"/>
    <p:sldId id="266" r:id="rId13"/>
    <p:sldId id="268" r:id="rId14"/>
    <p:sldId id="269" r:id="rId15"/>
    <p:sldId id="295" r:id="rId16"/>
    <p:sldId id="276" r:id="rId17"/>
    <p:sldId id="297" r:id="rId18"/>
    <p:sldId id="277" r:id="rId19"/>
    <p:sldId id="298" r:id="rId20"/>
    <p:sldId id="278" r:id="rId21"/>
    <p:sldId id="279" r:id="rId22"/>
    <p:sldId id="280" r:id="rId23"/>
    <p:sldId id="281" r:id="rId24"/>
    <p:sldId id="282" r:id="rId25"/>
    <p:sldId id="270" r:id="rId26"/>
    <p:sldId id="271" r:id="rId27"/>
    <p:sldId id="272" r:id="rId28"/>
    <p:sldId id="273" r:id="rId29"/>
    <p:sldId id="274" r:id="rId30"/>
    <p:sldId id="275" r:id="rId31"/>
    <p:sldId id="293" r:id="rId32"/>
    <p:sldId id="292" r:id="rId33"/>
    <p:sldId id="303" r:id="rId34"/>
    <p:sldId id="302" r:id="rId35"/>
    <p:sldId id="315" r:id="rId36"/>
    <p:sldId id="294" r:id="rId37"/>
    <p:sldId id="301" r:id="rId38"/>
    <p:sldId id="304" r:id="rId39"/>
    <p:sldId id="305" r:id="rId40"/>
    <p:sldId id="311" r:id="rId41"/>
    <p:sldId id="310" r:id="rId42"/>
    <p:sldId id="307" r:id="rId43"/>
    <p:sldId id="306" r:id="rId44"/>
    <p:sldId id="308" r:id="rId45"/>
    <p:sldId id="309" r:id="rId46"/>
    <p:sldId id="312" r:id="rId47"/>
    <p:sldId id="283" r:id="rId48"/>
    <p:sldId id="284" r:id="rId49"/>
    <p:sldId id="285" r:id="rId50"/>
    <p:sldId id="286" r:id="rId51"/>
    <p:sldId id="289" r:id="rId52"/>
    <p:sldId id="288" r:id="rId53"/>
    <p:sldId id="290" r:id="rId54"/>
    <p:sldId id="291" r:id="rId55"/>
    <p:sldId id="299" r:id="rId56"/>
    <p:sldId id="287" r:id="rId57"/>
    <p:sldId id="300" r:id="rId58"/>
    <p:sldId id="314"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2" autoAdjust="0"/>
    <p:restoredTop sz="94660"/>
  </p:normalViewPr>
  <p:slideViewPr>
    <p:cSldViewPr>
      <p:cViewPr varScale="1">
        <p:scale>
          <a:sx n="54" d="100"/>
          <a:sy n="54" d="100"/>
        </p:scale>
        <p:origin x="-111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B1339-0540-4F7C-A0F8-DEE7C4E21532}" type="datetimeFigureOut">
              <a:rPr lang="ru-RU" smtClean="0"/>
              <a:t>24.02.2025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044BE7-664E-4F55-9500-BDFB3D1CB582}" type="slidenum">
              <a:rPr lang="ru-RU" smtClean="0"/>
              <a:t>‹#›</a:t>
            </a:fld>
            <a:endParaRPr lang="ru-RU"/>
          </a:p>
        </p:txBody>
      </p:sp>
    </p:spTree>
    <p:extLst>
      <p:ext uri="{BB962C8B-B14F-4D97-AF65-F5344CB8AC3E}">
        <p14:creationId xmlns:p14="http://schemas.microsoft.com/office/powerpoint/2010/main" val="123430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044BE7-664E-4F55-9500-BDFB3D1CB582}" type="slidenum">
              <a:rPr lang="ru-RU" smtClean="0"/>
              <a:t>27</a:t>
            </a:fld>
            <a:endParaRPr lang="ru-RU"/>
          </a:p>
        </p:txBody>
      </p:sp>
    </p:spTree>
    <p:extLst>
      <p:ext uri="{BB962C8B-B14F-4D97-AF65-F5344CB8AC3E}">
        <p14:creationId xmlns:p14="http://schemas.microsoft.com/office/powerpoint/2010/main" val="296334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24.02.2025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24.02.2025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base.garant.ru/7154407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base.garant.ru/18606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base.garant.ru/7017024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ase.garant.ru/71544076/" TargetMode="External"/><Relationship Id="rId2" Type="http://schemas.openxmlformats.org/officeDocument/2006/relationships/hyperlink" Target="http://base.garant.ru/12161584/a11131f5cf78675abbc4ce3b94cba3f5/#block_841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base.garant.ru/7154407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a:xfrm>
            <a:off x="1" y="1"/>
            <a:ext cx="7992932" cy="1628800"/>
          </a:xfrm>
        </p:spPr>
        <p:txBody>
          <a:bodyPr/>
          <a:lstStyle/>
          <a:p>
            <a:endParaRPr lang="ru-RU"/>
          </a:p>
        </p:txBody>
      </p:sp>
      <p:pic>
        <p:nvPicPr>
          <p:cNvPr id="25602" name="Picture 2" descr="C:\Users\Admin\Desktop\logot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73301"/>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Admin\Desktop\zastavka_16666149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3301"/>
            <a:ext cx="9144000" cy="45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5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95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58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70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33256"/>
            <a:ext cx="9144000" cy="1095364"/>
          </a:xfrm>
        </p:spPr>
        <p:txBody>
          <a:bodyPr/>
          <a:lstStyle/>
          <a:p>
            <a:pPr marL="0" indent="0" algn="l">
              <a:buNone/>
            </a:pPr>
            <a:r>
              <a:rPr lang="ru-RU" sz="3200" dirty="0">
                <a:effectLst/>
                <a:latin typeface="Times New Roman" pitchFamily="18" charset="0"/>
                <a:cs typeface="Times New Roman" pitchFamily="18" charset="0"/>
              </a:rPr>
              <a:t>В России с 1 марта 2022 отменен </a:t>
            </a:r>
            <a:r>
              <a:rPr lang="ru-RU" sz="3200" dirty="0" smtClean="0">
                <a:effectLst/>
                <a:latin typeface="Times New Roman" pitchFamily="18" charset="0"/>
                <a:cs typeface="Times New Roman" pitchFamily="18" charset="0"/>
              </a:rPr>
              <a:t/>
            </a:r>
            <a:br>
              <a:rPr lang="ru-RU" sz="3200" dirty="0" smtClean="0">
                <a:effectLst/>
                <a:latin typeface="Times New Roman" pitchFamily="18" charset="0"/>
                <a:cs typeface="Times New Roman" pitchFamily="18" charset="0"/>
              </a:rPr>
            </a:br>
            <a:r>
              <a:rPr lang="ru-RU" sz="3200" dirty="0" smtClean="0">
                <a:effectLst/>
                <a:latin typeface="Times New Roman" pitchFamily="18" charset="0"/>
                <a:cs typeface="Times New Roman" pitchFamily="18" charset="0"/>
              </a:rPr>
              <a:t>пожарно-технический </a:t>
            </a:r>
            <a:r>
              <a:rPr lang="ru-RU" sz="3200" dirty="0">
                <a:effectLst/>
                <a:latin typeface="Times New Roman" pitchFamily="18" charset="0"/>
                <a:cs typeface="Times New Roman" pitchFamily="18" charset="0"/>
              </a:rPr>
              <a:t>минимум</a:t>
            </a:r>
            <a:br>
              <a:rPr lang="ru-RU" sz="3200" dirty="0">
                <a:effectLst/>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1126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023" y="-30161"/>
            <a:ext cx="9144000" cy="561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6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Autofit/>
          </a:bodyPr>
          <a:lstStyle/>
          <a:p>
            <a:pPr marL="45720" indent="0" algn="just">
              <a:buNone/>
            </a:pPr>
            <a:r>
              <a:rPr lang="ru-RU" sz="2400" dirty="0">
                <a:solidFill>
                  <a:schemeClr val="tx1"/>
                </a:solidFill>
                <a:latin typeface="Times New Roman" pitchFamily="18" charset="0"/>
                <a:cs typeface="Times New Roman" pitchFamily="18" charset="0"/>
              </a:rPr>
              <a:t>«</a:t>
            </a:r>
            <a:r>
              <a:rPr lang="ru-RU" sz="2400" dirty="0" smtClean="0">
                <a:solidFill>
                  <a:schemeClr val="tx1"/>
                </a:solidFill>
                <a:latin typeface="Times New Roman" pitchFamily="18" charset="0"/>
                <a:cs typeface="Times New Roman" pitchFamily="18" charset="0"/>
              </a:rPr>
              <a:t>36.ППР </a:t>
            </a:r>
            <a:r>
              <a:rPr lang="ru-RU" sz="2400" dirty="0">
                <a:solidFill>
                  <a:schemeClr val="tx1"/>
                </a:solidFill>
                <a:latin typeface="Times New Roman" pitchFamily="18" charset="0"/>
                <a:cs typeface="Times New Roman" pitchFamily="18" charset="0"/>
              </a:rPr>
              <a:t>Руководитель организации обеспечивает наличие знаков пожарной безопасности, обозначающих в том числе пути эвакуации и эвакуационные выходы, места размещения аварийно-спасательных устройств и снаряжения, стоянки мобильных средств пожаротушения</a:t>
            </a:r>
            <a:r>
              <a:rPr lang="ru-RU" sz="2400" dirty="0" smtClean="0">
                <a:solidFill>
                  <a:schemeClr val="tx1"/>
                </a:solidFill>
                <a:latin typeface="Times New Roman" pitchFamily="18" charset="0"/>
                <a:cs typeface="Times New Roman" pitchFamily="18" charset="0"/>
              </a:rPr>
              <a:t>».</a:t>
            </a:r>
          </a:p>
          <a:p>
            <a:pPr marL="45720" indent="0" algn="just">
              <a:buNone/>
            </a:pPr>
            <a:r>
              <a:rPr lang="ru-RU" sz="2400" dirty="0">
                <a:solidFill>
                  <a:schemeClr val="tx1"/>
                </a:solidFill>
                <a:latin typeface="Times New Roman" pitchFamily="18" charset="0"/>
                <a:cs typeface="Times New Roman" pitchFamily="18" charset="0"/>
              </a:rPr>
              <a:t>В</a:t>
            </a:r>
            <a:r>
              <a:rPr lang="ru-RU" sz="2400" dirty="0" smtClean="0">
                <a:solidFill>
                  <a:schemeClr val="tx1"/>
                </a:solidFill>
                <a:latin typeface="Times New Roman" pitchFamily="18" charset="0"/>
                <a:cs typeface="Times New Roman" pitchFamily="18" charset="0"/>
              </a:rPr>
              <a:t>ысота размещения эвакуационных знаков пожарной безопасности чтобы ответить на вопрос о том, на какой высоте от пола необходимо размещать эвакуационные знаки пожарной безопасности, нужно обратиться к пункту 5.5 </a:t>
            </a:r>
            <a:r>
              <a:rPr lang="ru-RU" sz="2400" dirty="0" err="1" smtClean="0">
                <a:solidFill>
                  <a:schemeClr val="tx1"/>
                </a:solidFill>
                <a:latin typeface="Times New Roman" pitchFamily="18" charset="0"/>
                <a:cs typeface="Times New Roman" pitchFamily="18" charset="0"/>
              </a:rPr>
              <a:t>сп</a:t>
            </a:r>
            <a:r>
              <a:rPr lang="ru-RU" sz="2400" dirty="0" smtClean="0">
                <a:solidFill>
                  <a:schemeClr val="tx1"/>
                </a:solidFill>
                <a:latin typeface="Times New Roman" pitchFamily="18" charset="0"/>
                <a:cs typeface="Times New Roman" pitchFamily="18" charset="0"/>
              </a:rPr>
              <a:t> 3.13130.2009 «системы противопожарной защиты. система оповещения и управления эвакуацией людей при пожаре. требования пожарной безопасности» (далее — </a:t>
            </a:r>
            <a:r>
              <a:rPr lang="ru-RU" sz="2400" dirty="0" err="1" smtClean="0">
                <a:solidFill>
                  <a:schemeClr val="tx1"/>
                </a:solidFill>
                <a:latin typeface="Times New Roman" pitchFamily="18" charset="0"/>
                <a:cs typeface="Times New Roman" pitchFamily="18" charset="0"/>
              </a:rPr>
              <a:t>сп</a:t>
            </a:r>
            <a:r>
              <a:rPr lang="ru-RU" sz="2400" dirty="0" smtClean="0">
                <a:solidFill>
                  <a:schemeClr val="tx1"/>
                </a:solidFill>
                <a:latin typeface="Times New Roman" pitchFamily="18" charset="0"/>
                <a:cs typeface="Times New Roman" pitchFamily="18" charset="0"/>
              </a:rPr>
              <a:t> 3.13130.2009), в котором изложено следующее: «5.5. эвакуационные знаки пожарной безопасности, указывающие направление движения, следует устанавливать на высоте не менее 2 м». </a:t>
            </a:r>
          </a:p>
        </p:txBody>
      </p:sp>
      <p:pic>
        <p:nvPicPr>
          <p:cNvPr id="1027" name="Picture 3" descr="C:\Users\Admin\Desktop\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125" y="5373216"/>
            <a:ext cx="6048672" cy="126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6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Autofit/>
          </a:bodyPr>
          <a:lstStyle/>
          <a:p>
            <a:pPr marL="45720" indent="0" algn="just">
              <a:buNone/>
            </a:pPr>
            <a:r>
              <a:rPr lang="ru-RU" sz="2400" dirty="0">
                <a:latin typeface="Times New Roman" pitchFamily="18" charset="0"/>
                <a:cs typeface="Times New Roman" pitchFamily="18" charset="0"/>
              </a:rPr>
              <a:t>В нормативно-правовых актах, регулирующих пожарную безопасность, не установлено требований к конкретным местам размещения табличек (наклеек), содержащих информацию об ответственном за пожарную безопасность. Тем не менее организация может самостоятельно вывесить такие таблички (наклейки) на видных местах (двери, стены у выходов из помещений и т.п.). Это не будет являться нарушением требований пожарной безопасности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marL="45720" indent="0" algn="just">
              <a:buNone/>
            </a:pPr>
            <a:r>
              <a:rPr lang="ru-RU" sz="2400" dirty="0" smtClean="0">
                <a:latin typeface="Times New Roman" pitchFamily="18" charset="0"/>
                <a:cs typeface="Times New Roman" pitchFamily="18" charset="0"/>
              </a:rPr>
              <a:t>Работодатель </a:t>
            </a:r>
            <a:r>
              <a:rPr lang="ru-RU" sz="2400" dirty="0">
                <a:latin typeface="Times New Roman" pitchFamily="18" charset="0"/>
                <a:cs typeface="Times New Roman" pitchFamily="18" charset="0"/>
              </a:rPr>
              <a:t>или уполномоченные им должностные лица должны самостоятельно определять виды и места опасности на производственных, общественных объектах, обозначать виды опасности, опасные места и возможные опасные ситуации сигнальными цветами, знаками безопасности и сигнальной разметкой; проводить выбор соответствующих знаков безопасности (при необходимости подбирать текст поясняющих надписей); определять размеры, виды и исполнения, степень защиты и места размещения (установки) знаков безопасности и сигнальной разметки с учетом требований </a:t>
            </a:r>
            <a:r>
              <a:rPr lang="ru-RU" sz="2400" u="sng" dirty="0">
                <a:solidFill>
                  <a:srgbClr val="C00000"/>
                </a:solidFill>
                <a:latin typeface="Times New Roman" pitchFamily="18" charset="0"/>
                <a:cs typeface="Times New Roman" pitchFamily="18" charset="0"/>
                <a:hlinkClick r:id="rId2"/>
              </a:rPr>
              <a:t>ГОСТ 12.4.026-2015</a:t>
            </a:r>
            <a:r>
              <a:rPr lang="ru-RU" sz="2400" dirty="0">
                <a:solidFill>
                  <a:srgbClr val="C00000"/>
                </a:solidFill>
                <a:latin typeface="Times New Roman" pitchFamily="18" charset="0"/>
                <a:cs typeface="Times New Roman" pitchFamily="18" charset="0"/>
              </a:rPr>
              <a:t>. </a:t>
            </a:r>
          </a:p>
          <a:p>
            <a:pPr marL="45720" indent="0" algn="just">
              <a:buNone/>
            </a:pP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p>
        </p:txBody>
      </p:sp>
    </p:spTree>
    <p:extLst>
      <p:ext uri="{BB962C8B-B14F-4D97-AF65-F5344CB8AC3E}">
        <p14:creationId xmlns:p14="http://schemas.microsoft.com/office/powerpoint/2010/main" val="19532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Autofit/>
          </a:bodyPr>
          <a:lstStyle/>
          <a:p>
            <a:pPr marL="45720" indent="0" algn="ctr">
              <a:buNone/>
            </a:pPr>
            <a:r>
              <a:rPr lang="ru-RU" sz="2400" b="1" dirty="0">
                <a:latin typeface="Times New Roman" pitchFamily="18" charset="0"/>
                <a:cs typeface="Times New Roman" pitchFamily="18" charset="0"/>
              </a:rPr>
              <a:t>Табличка (наклейка) об ответственном за пожарную безопасность</a:t>
            </a:r>
            <a:r>
              <a:rPr lang="ru-RU" sz="2400" dirty="0">
                <a:latin typeface="Times New Roman" pitchFamily="18" charset="0"/>
                <a:cs typeface="Times New Roman" pitchFamily="18" charset="0"/>
              </a:rPr>
              <a:t> </a:t>
            </a:r>
          </a:p>
          <a:p>
            <a:pPr marL="45720" indent="0" algn="just">
              <a:buNone/>
            </a:pPr>
            <a:r>
              <a:rPr lang="ru-RU" sz="2400" dirty="0">
                <a:latin typeface="Times New Roman" pitchFamily="18" charset="0"/>
                <a:cs typeface="Times New Roman" pitchFamily="18" charset="0"/>
              </a:rPr>
              <a:t>В нормативно-</a:t>
            </a:r>
            <a:r>
              <a:rPr lang="ru-RU" sz="2400" dirty="0" err="1">
                <a:latin typeface="Times New Roman" pitchFamily="18" charset="0"/>
                <a:cs typeface="Times New Roman" pitchFamily="18" charset="0"/>
              </a:rPr>
              <a:t>правововых</a:t>
            </a:r>
            <a:r>
              <a:rPr lang="ru-RU" sz="2400" dirty="0">
                <a:latin typeface="Times New Roman" pitchFamily="18" charset="0"/>
                <a:cs typeface="Times New Roman" pitchFamily="18" charset="0"/>
              </a:rPr>
              <a:t> актах, регулирующих пожарную безопасность, не установлено требований к конкретным местам размещения табличек (наклеек), содержащим информацию об ответственном за пожарную </a:t>
            </a:r>
            <a:r>
              <a:rPr lang="ru-RU" sz="2400" dirty="0" smtClean="0">
                <a:latin typeface="Times New Roman" pitchFamily="18" charset="0"/>
                <a:cs typeface="Times New Roman" pitchFamily="18" charset="0"/>
              </a:rPr>
              <a:t>безопасность. Ранее </a:t>
            </a:r>
            <a:r>
              <a:rPr lang="ru-RU" sz="2400" dirty="0">
                <a:latin typeface="Times New Roman" pitchFamily="18" charset="0"/>
                <a:cs typeface="Times New Roman" pitchFamily="18" charset="0"/>
              </a:rPr>
              <a:t>данная норма содержалась в п. 753 Правил пожарной безопасности в Российской Федерации (ППБ 01-03), утвержденных </a:t>
            </a:r>
            <a:r>
              <a:rPr lang="ru-RU" sz="2400" u="sng" dirty="0">
                <a:latin typeface="Times New Roman" pitchFamily="18" charset="0"/>
                <a:cs typeface="Times New Roman" pitchFamily="18" charset="0"/>
                <a:hlinkClick r:id="rId2"/>
              </a:rPr>
              <a:t>приказом</a:t>
            </a:r>
            <a:r>
              <a:rPr lang="ru-RU" sz="2400" dirty="0">
                <a:latin typeface="Times New Roman" pitchFamily="18" charset="0"/>
                <a:cs typeface="Times New Roman" pitchFamily="18" charset="0"/>
              </a:rPr>
              <a:t> МЧС РФ от 18 июня 2003 г. N 313: "Во всех производственных, административных, складских и вспомогательных помещениях, а также у наружных сооружений, на видных местах должны быть вывешены таблички с указанием (в том числе) работника, ответственного за пожарную безопасность". </a:t>
            </a:r>
            <a:endParaRPr lang="ru-RU" sz="2400" dirty="0" smtClean="0">
              <a:latin typeface="Times New Roman" pitchFamily="18" charset="0"/>
              <a:cs typeface="Times New Roman" pitchFamily="18" charset="0"/>
            </a:endParaRPr>
          </a:p>
          <a:p>
            <a:pPr marL="45720" indent="0">
              <a:buNone/>
            </a:pP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2051" name="Picture 3" descr="C:\Users\Admin\Desktop\logot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1168"/>
            <a:ext cx="9144000" cy="181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24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lgn="just">
              <a:buNone/>
            </a:pPr>
            <a:r>
              <a:rPr lang="ru-RU" sz="2400" dirty="0">
                <a:latin typeface="Times New Roman" pitchFamily="18" charset="0"/>
                <a:cs typeface="Times New Roman" pitchFamily="18" charset="0"/>
              </a:rPr>
              <a:t>Однако ППБ 01-03 утратили силу более десяти лет назад. Ранее и МЧС России рекомендовало размещать в складских, производственных, административных и общественных помещениях, местах открытого хранения веществ и материалов, размещения технологических установок на видном месте таблички с фамилией ответственного за противопожарное состояние (п. 6 Руководства по соблюдению отдельных требований противопожарного режима в Российской Федерации, утвержденных </a:t>
            </a:r>
            <a:r>
              <a:rPr lang="ru-RU" sz="2400" u="sng" dirty="0">
                <a:latin typeface="Times New Roman" pitchFamily="18" charset="0"/>
                <a:cs typeface="Times New Roman" pitchFamily="18" charset="0"/>
                <a:hlinkClick r:id="rId2"/>
              </a:rPr>
              <a:t>постановлением</a:t>
            </a:r>
            <a:r>
              <a:rPr lang="ru-RU" sz="2400" dirty="0">
                <a:latin typeface="Times New Roman" pitchFamily="18" charset="0"/>
                <a:cs typeface="Times New Roman" pitchFamily="18" charset="0"/>
              </a:rPr>
              <a:t> Правительства Российской Федерации от 25.04.2012 N 390 (утверждено МЧС России 30 марта 2020 г. N 2-4-71-6), однако рекомендации эти разработаны применительно к утратившим силу ППР N 390. В пришедших на смену нормативно-правовых актах, содержащих обязательные для исполнения требования пожарной безопасности, в настоящее время таких норм не содержится.</a:t>
            </a:r>
          </a:p>
          <a:p>
            <a:pPr marL="45720" indent="0" algn="just">
              <a:buNone/>
            </a:pPr>
            <a:r>
              <a:rPr lang="ru-RU" sz="2400" dirty="0">
                <a:latin typeface="Times New Roman" pitchFamily="18" charset="0"/>
                <a:cs typeface="Times New Roman" pitchFamily="18" charset="0"/>
              </a:rPr>
              <a:t>Тем не менее организация может самостоятельно вывесить такие таблички на видных местах (двери, стены у выходов из помещений и т.п.). Это не будет являться нарушением требований ПБ. </a:t>
            </a:r>
          </a:p>
          <a:p>
            <a:pPr marL="45720" indent="0">
              <a:buNone/>
            </a:pPr>
            <a:endParaRPr lang="ru-RU" dirty="0"/>
          </a:p>
        </p:txBody>
      </p:sp>
    </p:spTree>
    <p:extLst>
      <p:ext uri="{BB962C8B-B14F-4D97-AF65-F5344CB8AC3E}">
        <p14:creationId xmlns:p14="http://schemas.microsoft.com/office/powerpoint/2010/main" val="405707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lnSpcReduction="10000"/>
          </a:bodyPr>
          <a:lstStyle/>
          <a:p>
            <a:pPr marL="45720" indent="0" algn="ctr">
              <a:buNone/>
            </a:pPr>
            <a:r>
              <a:rPr lang="ru-RU" sz="2400" b="1" dirty="0">
                <a:latin typeface="Times New Roman" pitchFamily="18" charset="0"/>
                <a:cs typeface="Times New Roman" pitchFamily="18" charset="0"/>
              </a:rPr>
              <a:t>Знаки пожарной безопасности</a:t>
            </a:r>
            <a:r>
              <a:rPr lang="ru-RU" sz="2400" dirty="0">
                <a:latin typeface="Times New Roman" pitchFamily="18" charset="0"/>
                <a:cs typeface="Times New Roman" pitchFamily="18" charset="0"/>
              </a:rPr>
              <a:t> </a:t>
            </a:r>
          </a:p>
          <a:p>
            <a:pPr marL="45720" indent="0" algn="just">
              <a:buNone/>
            </a:pPr>
            <a:r>
              <a:rPr lang="ru-RU" sz="2400" dirty="0">
                <a:latin typeface="Times New Roman" pitchFamily="18" charset="0"/>
                <a:cs typeface="Times New Roman" pitchFamily="18" charset="0"/>
              </a:rPr>
              <a:t>В соответствии с </a:t>
            </a:r>
            <a:r>
              <a:rPr lang="ru-RU" sz="2400" u="sng" dirty="0">
                <a:latin typeface="Times New Roman" pitchFamily="18" charset="0"/>
                <a:cs typeface="Times New Roman" pitchFamily="18" charset="0"/>
                <a:hlinkClick r:id="rId2"/>
              </a:rPr>
              <a:t>п. 3 части 1 ст. 84</a:t>
            </a:r>
            <a:r>
              <a:rPr lang="ru-RU" sz="2400" dirty="0">
                <a:latin typeface="Times New Roman" pitchFamily="18" charset="0"/>
                <a:cs typeface="Times New Roman" pitchFamily="18" charset="0"/>
              </a:rPr>
              <a:t> Федерального закона от 22.07.2008 N 123-ФЗ "Технический регламент о требованиях пожарной безопасности" (далее - Закон N 123-Ф) размещение и обеспечение освещения знаков пожарной безопасности на путях эвакуации в течение нормативного времени является одним из способов оповещения людей о пожаре, управления эвакуацией людей и обеспечения их безопасной эвакуации при пожаре в зданиях и сооружениях</a:t>
            </a:r>
            <a:r>
              <a:rPr lang="ru-RU" sz="2400" dirty="0" smtClean="0">
                <a:latin typeface="Times New Roman" pitchFamily="18" charset="0"/>
                <a:cs typeface="Times New Roman" pitchFamily="18" charset="0"/>
              </a:rPr>
              <a:t>.</a:t>
            </a:r>
          </a:p>
          <a:p>
            <a:pPr marL="45720" indent="0" algn="just">
              <a:buNone/>
            </a:pPr>
            <a:r>
              <a:rPr lang="ru-RU" sz="2400" dirty="0">
                <a:latin typeface="Times New Roman" pitchFamily="18" charset="0"/>
                <a:cs typeface="Times New Roman" pitchFamily="18" charset="0"/>
              </a:rPr>
              <a:t>Согласно указанному </a:t>
            </a:r>
            <a:r>
              <a:rPr lang="ru-RU" sz="2400" u="sng" dirty="0">
                <a:latin typeface="Times New Roman" pitchFamily="18" charset="0"/>
                <a:cs typeface="Times New Roman" pitchFamily="18" charset="0"/>
                <a:hlinkClick r:id="rId3"/>
              </a:rPr>
              <a:t>ГОСТ 12.4.026-2015</a:t>
            </a:r>
            <a:r>
              <a:rPr lang="ru-RU" sz="2400" dirty="0">
                <a:latin typeface="Times New Roman" pitchFamily="18" charset="0"/>
                <a:cs typeface="Times New Roman" pitchFamily="18" charset="0"/>
              </a:rPr>
              <a:t>:</a:t>
            </a:r>
          </a:p>
          <a:p>
            <a:pPr marL="45720" indent="0" algn="just">
              <a:buNone/>
            </a:pPr>
            <a:r>
              <a:rPr lang="ru-RU" sz="2400" b="1" u="sng" dirty="0">
                <a:latin typeface="Times New Roman" pitchFamily="18" charset="0"/>
                <a:cs typeface="Times New Roman" pitchFamily="18" charset="0"/>
              </a:rPr>
              <a:t>З</a:t>
            </a:r>
            <a:r>
              <a:rPr lang="ru-RU" sz="2400" b="1" u="sng" dirty="0" smtClean="0">
                <a:latin typeface="Times New Roman" pitchFamily="18" charset="0"/>
                <a:cs typeface="Times New Roman" pitchFamily="18" charset="0"/>
              </a:rPr>
              <a:t>нак </a:t>
            </a:r>
            <a:r>
              <a:rPr lang="ru-RU" sz="2400" b="1" u="sng" dirty="0">
                <a:latin typeface="Times New Roman" pitchFamily="18" charset="0"/>
                <a:cs typeface="Times New Roman" pitchFamily="18" charset="0"/>
              </a:rPr>
              <a:t>безопасности</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цветографическое</a:t>
            </a:r>
            <a:r>
              <a:rPr lang="ru-RU" sz="2400" dirty="0">
                <a:latin typeface="Times New Roman" pitchFamily="18" charset="0"/>
                <a:cs typeface="Times New Roman" pitchFamily="18" charset="0"/>
              </a:rPr>
              <a:t> изображение определенной геометрической формы с использованием сигнальных и контрастных цветов, графических символов и/или поясняющих надписей, предназначенное для предупреждения людей о непосредственной или возможной опасности, запрещения, предписания или разрешения определенных действий, а также для информации о расположении объектов и средств, использование которых исключает или снижает воздействие опасных и/или вредных факторов (п. 3.3);</a:t>
            </a:r>
          </a:p>
          <a:p>
            <a:pPr marL="45720" indent="0">
              <a:buNone/>
            </a:pPr>
            <a:endParaRPr lang="ru-RU" dirty="0"/>
          </a:p>
        </p:txBody>
      </p:sp>
    </p:spTree>
    <p:extLst>
      <p:ext uri="{BB962C8B-B14F-4D97-AF65-F5344CB8AC3E}">
        <p14:creationId xmlns:p14="http://schemas.microsoft.com/office/powerpoint/2010/main" val="1133717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lgn="just">
              <a:buNone/>
            </a:pPr>
            <a:r>
              <a:rPr lang="ru-RU" sz="2400" b="1" u="sng" dirty="0">
                <a:latin typeface="Times New Roman" pitchFamily="18" charset="0"/>
                <a:cs typeface="Times New Roman" pitchFamily="18" charset="0"/>
              </a:rPr>
              <a:t>Знак пожарной безопасности</a:t>
            </a:r>
            <a:r>
              <a:rPr lang="ru-RU" sz="2400" dirty="0">
                <a:latin typeface="Times New Roman" pitchFamily="18" charset="0"/>
                <a:cs typeface="Times New Roman" pitchFamily="18" charset="0"/>
              </a:rPr>
              <a:t> - знак безопасности, предназначенный для регулирования поведения человека в целях предотвращения возникновения пожара, а также для обозначения мест нахождения средств противопожарной защиты, средств оповещения, предписания, разрешения или запрещения определенных действий при возникновении горения (пожара) (п. 3.4).</a:t>
            </a:r>
          </a:p>
          <a:p>
            <a:pPr marL="45720" indent="0">
              <a:buNone/>
            </a:pPr>
            <a:endParaRPr lang="ru-RU" dirty="0"/>
          </a:p>
        </p:txBody>
      </p:sp>
      <p:pic>
        <p:nvPicPr>
          <p:cNvPr id="3074" name="Picture 2" descr="C:\Users\Admin\Desktop\pravila-pozharnoy-bezopasnosti-dlya-detey_1664523757459015966__2000x2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64904"/>
            <a:ext cx="7874000"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6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3789040"/>
            <a:ext cx="9179189" cy="3083520"/>
          </a:xfrm>
        </p:spPr>
        <p:txBody>
          <a:bodyPr>
            <a:normAutofit/>
          </a:bodyPr>
          <a:lstStyle/>
          <a:p>
            <a:pPr algn="just"/>
            <a:endParaRPr lang="ru-RU" sz="2400" b="1" dirty="0">
              <a:solidFill>
                <a:schemeClr val="accent6">
                  <a:lumMod val="50000"/>
                </a:schemeClr>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980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763688" y="8109520"/>
            <a:ext cx="6512511" cy="45719"/>
          </a:xfrm>
        </p:spPr>
        <p:txBody>
          <a:bodyPr/>
          <a:lstStyle/>
          <a:p>
            <a:endParaRPr lang="ru-RU" dirty="0"/>
          </a:p>
        </p:txBody>
      </p:sp>
      <p:sp>
        <p:nvSpPr>
          <p:cNvPr id="3" name="Объект 2"/>
          <p:cNvSpPr>
            <a:spLocks noGrp="1"/>
          </p:cNvSpPr>
          <p:nvPr>
            <p:ph sz="quarter" idx="13"/>
          </p:nvPr>
        </p:nvSpPr>
        <p:spPr>
          <a:xfrm>
            <a:off x="0" y="0"/>
            <a:ext cx="9144000" cy="6858000"/>
          </a:xfrm>
        </p:spPr>
        <p:txBody>
          <a:bodyPr/>
          <a:lstStyle/>
          <a:p>
            <a:pPr marL="45720" indent="0">
              <a:buNone/>
            </a:pPr>
            <a:r>
              <a:rPr lang="ru-RU" sz="2300" dirty="0">
                <a:latin typeface="Times New Roman" pitchFamily="18" charset="0"/>
                <a:cs typeface="Times New Roman" pitchFamily="18" charset="0"/>
              </a:rPr>
              <a:t>В соответствии с п. 4.3 </a:t>
            </a:r>
            <a:r>
              <a:rPr lang="ru-RU" sz="2300" u="sng" dirty="0">
                <a:latin typeface="Times New Roman" pitchFamily="18" charset="0"/>
                <a:cs typeface="Times New Roman" pitchFamily="18" charset="0"/>
                <a:hlinkClick r:id="rId2"/>
              </a:rPr>
              <a:t>ГОСТ 12.4.026-2015</a:t>
            </a:r>
            <a:r>
              <a:rPr lang="ru-RU" sz="2300" dirty="0">
                <a:latin typeface="Times New Roman" pitchFamily="18" charset="0"/>
                <a:cs typeface="Times New Roman" pitchFamily="18" charset="0"/>
              </a:rPr>
              <a:t> работодатель или уполномоченные им должностные лица должны с учетом требований настоящего стандарта:</a:t>
            </a:r>
          </a:p>
          <a:p>
            <a:pPr marL="45720" indent="0">
              <a:buNone/>
            </a:pPr>
            <a:r>
              <a:rPr lang="ru-RU" sz="2300" dirty="0" smtClean="0">
                <a:latin typeface="Times New Roman" pitchFamily="18" charset="0"/>
                <a:cs typeface="Times New Roman" pitchFamily="18" charset="0"/>
              </a:rPr>
              <a:t>- определять </a:t>
            </a:r>
            <a:r>
              <a:rPr lang="ru-RU" sz="2300" dirty="0">
                <a:latin typeface="Times New Roman" pitchFamily="18" charset="0"/>
                <a:cs typeface="Times New Roman" pitchFamily="18" charset="0"/>
              </a:rPr>
              <a:t>виды и места опасности на производственных, общественных объектах и в иных местах, исходя из условий обеспечения безопасности;</a:t>
            </a:r>
          </a:p>
          <a:p>
            <a:pPr marL="45720" indent="0">
              <a:buNone/>
            </a:pPr>
            <a:r>
              <a:rPr lang="ru-RU" sz="2300" dirty="0" smtClean="0">
                <a:latin typeface="Times New Roman" pitchFamily="18" charset="0"/>
                <a:cs typeface="Times New Roman" pitchFamily="18" charset="0"/>
              </a:rPr>
              <a:t>- обозначать </a:t>
            </a:r>
            <a:r>
              <a:rPr lang="ru-RU" sz="2300" dirty="0">
                <a:latin typeface="Times New Roman" pitchFamily="18" charset="0"/>
                <a:cs typeface="Times New Roman" pitchFamily="18" charset="0"/>
              </a:rPr>
              <a:t>виды опасности, опасные места и возможные опасные ситуации сигнальными цветами, знаками безопасности и сигнальной разметкой;</a:t>
            </a:r>
          </a:p>
          <a:p>
            <a:pPr marL="45720" indent="0">
              <a:buNone/>
            </a:pPr>
            <a:r>
              <a:rPr lang="ru-RU" sz="2300" dirty="0" smtClean="0">
                <a:latin typeface="Times New Roman" pitchFamily="18" charset="0"/>
                <a:cs typeface="Times New Roman" pitchFamily="18" charset="0"/>
              </a:rPr>
              <a:t>- проводить </a:t>
            </a:r>
            <a:r>
              <a:rPr lang="ru-RU" sz="2300" dirty="0">
                <a:latin typeface="Times New Roman" pitchFamily="18" charset="0"/>
                <a:cs typeface="Times New Roman" pitchFamily="18" charset="0"/>
              </a:rPr>
              <a:t>выбор соответствующих знаков безопасности (при необходимости подбирать текст поясняющих надписей на знаках безопасности);</a:t>
            </a:r>
          </a:p>
          <a:p>
            <a:pPr marL="45720" indent="0">
              <a:buNone/>
            </a:pPr>
            <a:r>
              <a:rPr lang="ru-RU" sz="2300" dirty="0" smtClean="0">
                <a:latin typeface="Times New Roman" pitchFamily="18" charset="0"/>
                <a:cs typeface="Times New Roman" pitchFamily="18" charset="0"/>
              </a:rPr>
              <a:t>- определять </a:t>
            </a:r>
            <a:r>
              <a:rPr lang="ru-RU" sz="2300" dirty="0">
                <a:latin typeface="Times New Roman" pitchFamily="18" charset="0"/>
                <a:cs typeface="Times New Roman" pitchFamily="18" charset="0"/>
              </a:rPr>
              <a:t>размеры, виды и исполнения, степень защиты и места размещения (установки) знаков безопасности и сигнальной разметки;</a:t>
            </a:r>
          </a:p>
          <a:p>
            <a:pPr marL="45720" indent="0">
              <a:buNone/>
            </a:pPr>
            <a:r>
              <a:rPr lang="ru-RU" sz="2300" dirty="0" smtClean="0">
                <a:latin typeface="Times New Roman" pitchFamily="18" charset="0"/>
                <a:cs typeface="Times New Roman" pitchFamily="18" charset="0"/>
              </a:rPr>
              <a:t>- обозначать </a:t>
            </a:r>
            <a:r>
              <a:rPr lang="ru-RU" sz="2300" dirty="0">
                <a:latin typeface="Times New Roman" pitchFamily="18" charset="0"/>
                <a:cs typeface="Times New Roman" pitchFamily="18" charset="0"/>
              </a:rPr>
              <a:t>с помощью знаков безопасности места размещения средств индивидуальной защиты и средств противопожарной защиты.</a:t>
            </a:r>
          </a:p>
          <a:p>
            <a:endParaRPr lang="ru-RU" dirty="0"/>
          </a:p>
        </p:txBody>
      </p:sp>
    </p:spTree>
    <p:extLst>
      <p:ext uri="{BB962C8B-B14F-4D97-AF65-F5344CB8AC3E}">
        <p14:creationId xmlns:p14="http://schemas.microsoft.com/office/powerpoint/2010/main" val="2218258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pPr marL="45720" indent="0" algn="just">
              <a:buNone/>
            </a:pPr>
            <a:r>
              <a:rPr lang="ru-RU" sz="2400" dirty="0">
                <a:latin typeface="Times New Roman" pitchFamily="18" charset="0"/>
                <a:cs typeface="Times New Roman" pitchFamily="18" charset="0"/>
              </a:rPr>
              <a:t>Указатели должны быть выполнены по ГОСТ 12.4.026 и располагаться на видных местах на </a:t>
            </a:r>
            <a:r>
              <a:rPr lang="ru-RU" sz="2400" b="1" dirty="0">
                <a:latin typeface="Times New Roman" pitchFamily="18" charset="0"/>
                <a:cs typeface="Times New Roman" pitchFamily="18" charset="0"/>
              </a:rPr>
              <a:t>высоте</a:t>
            </a:r>
            <a:r>
              <a:rPr lang="ru-RU" sz="2400" dirty="0">
                <a:latin typeface="Times New Roman" pitchFamily="18" charset="0"/>
                <a:cs typeface="Times New Roman" pitchFamily="18" charset="0"/>
              </a:rPr>
              <a:t> 2,0–2,5 м от уровня </a:t>
            </a:r>
            <a:r>
              <a:rPr lang="ru-RU" sz="2400" b="1" dirty="0">
                <a:latin typeface="Times New Roman" pitchFamily="18" charset="0"/>
                <a:cs typeface="Times New Roman" pitchFamily="18" charset="0"/>
              </a:rPr>
              <a:t>пола</a:t>
            </a:r>
            <a:r>
              <a:rPr lang="ru-RU" sz="2400" dirty="0">
                <a:latin typeface="Times New Roman" pitchFamily="18" charset="0"/>
                <a:cs typeface="Times New Roman" pitchFamily="18" charset="0"/>
              </a:rPr>
              <a:t> с учетом условий их видимости (ГОСТ 12.4.009</a:t>
            </a:r>
            <a:r>
              <a:rPr lang="ru-RU" sz="2400" dirty="0" smtClean="0">
                <a:latin typeface="Times New Roman" pitchFamily="18" charset="0"/>
                <a:cs typeface="Times New Roman" pitchFamily="18" charset="0"/>
              </a:rPr>
              <a:t>)».</a:t>
            </a:r>
            <a:r>
              <a:rPr lang="ru-RU" sz="2400" dirty="0"/>
              <a:t> </a:t>
            </a:r>
            <a:endParaRPr lang="ru-RU" sz="2400" dirty="0" smtClean="0"/>
          </a:p>
          <a:p>
            <a:pPr marL="45720" indent="0" algn="just">
              <a:buNone/>
            </a:pPr>
            <a:r>
              <a:rPr lang="ru-RU" sz="2400" dirty="0" smtClean="0">
                <a:latin typeface="Times New Roman" pitchFamily="18" charset="0"/>
                <a:cs typeface="Times New Roman" pitchFamily="18" charset="0"/>
              </a:rPr>
              <a:t>5.5</a:t>
            </a:r>
            <a:r>
              <a:rPr lang="ru-RU" sz="2400" dirty="0">
                <a:latin typeface="Times New Roman" pitchFamily="18" charset="0"/>
                <a:cs typeface="Times New Roman" pitchFamily="18" charset="0"/>
              </a:rPr>
              <a:t>. Эвакуационные </a:t>
            </a:r>
            <a:r>
              <a:rPr lang="ru-RU" sz="2400" b="1" dirty="0">
                <a:latin typeface="Times New Roman" pitchFamily="18" charset="0"/>
                <a:cs typeface="Times New Roman" pitchFamily="18" charset="0"/>
              </a:rPr>
              <a:t>знаки</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пожарной</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безопасности</a:t>
            </a:r>
            <a:r>
              <a:rPr lang="ru-RU" sz="2400" dirty="0">
                <a:latin typeface="Times New Roman" pitchFamily="18" charset="0"/>
                <a:cs typeface="Times New Roman" pitchFamily="18" charset="0"/>
              </a:rPr>
              <a:t>, указывающие направление движения, следует устанавливать на </a:t>
            </a:r>
            <a:r>
              <a:rPr lang="ru-RU" sz="2400" b="1" dirty="0">
                <a:latin typeface="Times New Roman" pitchFamily="18" charset="0"/>
                <a:cs typeface="Times New Roman" pitchFamily="18" charset="0"/>
              </a:rPr>
              <a:t>высоте</a:t>
            </a:r>
            <a:r>
              <a:rPr lang="ru-RU" sz="2400" dirty="0">
                <a:latin typeface="Times New Roman" pitchFamily="18" charset="0"/>
                <a:cs typeface="Times New Roman" pitchFamily="18" charset="0"/>
              </a:rPr>
              <a:t> не менее 2 </a:t>
            </a:r>
            <a:r>
              <a:rPr lang="ru-RU" sz="2400" dirty="0" smtClean="0">
                <a:latin typeface="Times New Roman" pitchFamily="18" charset="0"/>
                <a:cs typeface="Times New Roman" pitchFamily="18" charset="0"/>
              </a:rPr>
              <a:t>м (1,6 м от пола)</a:t>
            </a:r>
          </a:p>
          <a:p>
            <a:pPr marL="45720" indent="0" algn="just">
              <a:buNone/>
            </a:pPr>
            <a:r>
              <a:rPr lang="ru-RU" sz="2400" dirty="0">
                <a:latin typeface="Times New Roman" pitchFamily="18" charset="0"/>
                <a:cs typeface="Times New Roman" pitchFamily="18" charset="0"/>
              </a:rPr>
              <a:t>Руководитель организации обеспечивает наличие </a:t>
            </a:r>
            <a:r>
              <a:rPr lang="ru-RU" sz="2400" b="1" dirty="0">
                <a:latin typeface="Times New Roman" pitchFamily="18" charset="0"/>
                <a:cs typeface="Times New Roman" pitchFamily="18" charset="0"/>
              </a:rPr>
              <a:t>знаков</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пожарной</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безопасности</a:t>
            </a:r>
            <a:r>
              <a:rPr lang="ru-RU" sz="2400" dirty="0">
                <a:latin typeface="Times New Roman" pitchFamily="18" charset="0"/>
                <a:cs typeface="Times New Roman" pitchFamily="18" charset="0"/>
              </a:rPr>
              <a:t>, а </a:t>
            </a:r>
            <a:r>
              <a:rPr lang="ru-RU" sz="2400" b="1" dirty="0">
                <a:latin typeface="Times New Roman" pitchFamily="18" charset="0"/>
                <a:cs typeface="Times New Roman" pitchFamily="18" charset="0"/>
              </a:rPr>
              <a:t>высота</a:t>
            </a:r>
            <a:r>
              <a:rPr lang="ru-RU" sz="2400" dirty="0">
                <a:latin typeface="Times New Roman" pitchFamily="18" charset="0"/>
                <a:cs typeface="Times New Roman" pitchFamily="18" charset="0"/>
              </a:rPr>
              <a:t> установки указана в СП 3.13130.2009.</a:t>
            </a:r>
          </a:p>
        </p:txBody>
      </p:sp>
      <p:pic>
        <p:nvPicPr>
          <p:cNvPr id="4098" name="Picture 2" descr="C:\Users\Admin\Desktop\ee760d1c1474fde7f8f71a96b2452e29_XL_700_fitted_to_wid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5"/>
            <a:ext cx="9144000" cy="388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1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155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660" y="0"/>
            <a:ext cx="9143999" cy="743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917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2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p:txBody>
          <a:bodyPr/>
          <a:lstStyle/>
          <a:p>
            <a:endParaRPr lang="ru-RU"/>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5161" cy="479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Admin\Desktop\logot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1" y="4985792"/>
            <a:ext cx="9027657"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69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9592" y="0"/>
            <a:ext cx="9144000"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Admin\Desktop\logot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5104"/>
            <a:ext cx="914399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483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
            <a:ext cx="8640959" cy="378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Admin\Desktop\logot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3212"/>
            <a:ext cx="9144000" cy="241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260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458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Users\Admin\Desktop\logot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37088"/>
            <a:ext cx="9143999"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476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89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3789040"/>
            <a:ext cx="9179189" cy="3083520"/>
          </a:xfrm>
        </p:spPr>
        <p:txBody>
          <a:bodyPr>
            <a:normAutofit/>
          </a:bodyPr>
          <a:lstStyle/>
          <a:p>
            <a:pPr algn="just"/>
            <a:endParaRPr lang="ru-RU" sz="2400" b="1" dirty="0">
              <a:solidFill>
                <a:schemeClr val="accent6">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52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140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29179"/>
            <a:ext cx="9144000" cy="422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Users\Admin\Desktop\logot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2288"/>
            <a:ext cx="9144000" cy="252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35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Нагл ПБ1\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961" y="0"/>
            <a:ext cx="93304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3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6206.75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360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288326" y="0"/>
            <a:ext cx="3838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124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pPr marL="45720" indent="0">
              <a:buNone/>
            </a:pPr>
            <a:endParaRPr lang="ru-RU" b="1" dirty="0" smtClean="0">
              <a:latin typeface="Times New Roman" pitchFamily="18" charset="0"/>
              <a:cs typeface="Times New Roman" pitchFamily="18" charset="0"/>
            </a:endParaRPr>
          </a:p>
          <a:p>
            <a:pPr marL="45720" indent="0">
              <a:buNone/>
            </a:pPr>
            <a:r>
              <a:rPr lang="ru-RU" b="1" dirty="0" smtClean="0">
                <a:latin typeface="Times New Roman" pitchFamily="18" charset="0"/>
                <a:cs typeface="Times New Roman" pitchFamily="18" charset="0"/>
              </a:rPr>
              <a:t>Технические </a:t>
            </a:r>
            <a:r>
              <a:rPr lang="ru-RU" b="1" dirty="0">
                <a:latin typeface="Times New Roman" pitchFamily="18" charset="0"/>
                <a:cs typeface="Times New Roman" pitchFamily="18" charset="0"/>
              </a:rPr>
              <a:t>характеристики огнетушителя ОП-4 (з) АВСЕ</a:t>
            </a:r>
            <a:r>
              <a:rPr lang="ru-RU" dirty="0">
                <a:latin typeface="Times New Roman" pitchFamily="18" charset="0"/>
                <a:cs typeface="Times New Roman" pitchFamily="18" charset="0"/>
              </a:rPr>
              <a:t>:</a:t>
            </a:r>
          </a:p>
          <a:p>
            <a:pPr marL="45720" indent="0">
              <a:buNone/>
            </a:pPr>
            <a:r>
              <a:rPr lang="ru-RU" b="1" dirty="0">
                <a:latin typeface="Times New Roman" pitchFamily="18" charset="0"/>
                <a:cs typeface="Times New Roman" pitchFamily="18" charset="0"/>
              </a:rPr>
              <a:t>Масса заряда</a:t>
            </a:r>
            <a:r>
              <a:rPr lang="ru-RU" dirty="0">
                <a:latin typeface="Times New Roman" pitchFamily="18" charset="0"/>
                <a:cs typeface="Times New Roman" pitchFamily="18" charset="0"/>
              </a:rPr>
              <a:t>: 4 кг. </a:t>
            </a:r>
          </a:p>
          <a:p>
            <a:pPr marL="45720" indent="0">
              <a:buNone/>
            </a:pPr>
            <a:r>
              <a:rPr lang="ru-RU" b="1" dirty="0">
                <a:latin typeface="Times New Roman" pitchFamily="18" charset="0"/>
                <a:cs typeface="Times New Roman" pitchFamily="18" charset="0"/>
              </a:rPr>
              <a:t>Рабочее давление</a:t>
            </a:r>
            <a:r>
              <a:rPr lang="ru-RU" dirty="0">
                <a:latin typeface="Times New Roman" pitchFamily="18" charset="0"/>
                <a:cs typeface="Times New Roman" pitchFamily="18" charset="0"/>
              </a:rPr>
              <a:t>: 1,4 ± 0,2 МПа. </a:t>
            </a:r>
          </a:p>
          <a:p>
            <a:pPr marL="45720" indent="0">
              <a:buNone/>
            </a:pPr>
            <a:r>
              <a:rPr lang="ru-RU" b="1" dirty="0">
                <a:latin typeface="Times New Roman" pitchFamily="18" charset="0"/>
                <a:cs typeface="Times New Roman" pitchFamily="18" charset="0"/>
              </a:rPr>
              <a:t>Время приведения в действие</a:t>
            </a:r>
            <a:r>
              <a:rPr lang="ru-RU" dirty="0">
                <a:latin typeface="Times New Roman" pitchFamily="18" charset="0"/>
                <a:cs typeface="Times New Roman" pitchFamily="18" charset="0"/>
              </a:rPr>
              <a:t>: 5 с</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45720" indent="0">
              <a:buNone/>
            </a:pPr>
            <a:r>
              <a:rPr lang="ru-RU" b="1" dirty="0">
                <a:latin typeface="Times New Roman" pitchFamily="18" charset="0"/>
                <a:cs typeface="Times New Roman" pitchFamily="18" charset="0"/>
              </a:rPr>
              <a:t>Минимальная продолжительность подачи огнетушащего вещества (порошка)</a:t>
            </a:r>
            <a:r>
              <a:rPr lang="ru-RU" dirty="0">
                <a:latin typeface="Times New Roman" pitchFamily="18" charset="0"/>
                <a:cs typeface="Times New Roman" pitchFamily="18" charset="0"/>
              </a:rPr>
              <a:t>: 10 с. </a:t>
            </a:r>
          </a:p>
          <a:p>
            <a:pPr marL="45720" indent="0">
              <a:buNone/>
            </a:pPr>
            <a:r>
              <a:rPr lang="ru-RU" b="1" dirty="0">
                <a:latin typeface="Times New Roman" pitchFamily="18" charset="0"/>
                <a:cs typeface="Times New Roman" pitchFamily="18" charset="0"/>
              </a:rPr>
              <a:t>Длина порошковой струи</a:t>
            </a:r>
            <a:r>
              <a:rPr lang="ru-RU" dirty="0">
                <a:latin typeface="Times New Roman" pitchFamily="18" charset="0"/>
                <a:cs typeface="Times New Roman" pitchFamily="18" charset="0"/>
              </a:rPr>
              <a:t>: не менее 3 м. </a:t>
            </a:r>
          </a:p>
          <a:p>
            <a:pPr marL="45720" indent="0">
              <a:buNone/>
            </a:pPr>
            <a:r>
              <a:rPr lang="ru-RU" b="1" dirty="0">
                <a:latin typeface="Times New Roman" pitchFamily="18" charset="0"/>
                <a:cs typeface="Times New Roman" pitchFamily="18" charset="0"/>
              </a:rPr>
              <a:t>Температурный диапазон эксплуатации и хранения</a:t>
            </a:r>
            <a:r>
              <a:rPr lang="ru-RU" dirty="0">
                <a:latin typeface="Times New Roman" pitchFamily="18" charset="0"/>
                <a:cs typeface="Times New Roman" pitchFamily="18" charset="0"/>
              </a:rPr>
              <a:t>: от –40 °С до +50 °С. </a:t>
            </a:r>
          </a:p>
          <a:p>
            <a:pPr marL="45720" indent="0">
              <a:buNone/>
            </a:pPr>
            <a:r>
              <a:rPr lang="ru-RU" b="1" dirty="0">
                <a:latin typeface="Times New Roman" pitchFamily="18" charset="0"/>
                <a:cs typeface="Times New Roman" pitchFamily="18" charset="0"/>
              </a:rPr>
              <a:t>Масса огнетушителя брутто</a:t>
            </a:r>
            <a:r>
              <a:rPr lang="ru-RU" dirty="0">
                <a:latin typeface="Times New Roman" pitchFamily="18" charset="0"/>
                <a:cs typeface="Times New Roman" pitchFamily="18" charset="0"/>
              </a:rPr>
              <a:t>: 5,5 ± 0,2 кг. </a:t>
            </a:r>
          </a:p>
          <a:p>
            <a:pPr marL="45720" indent="0">
              <a:buNone/>
            </a:pPr>
            <a:r>
              <a:rPr lang="ru-RU" b="1" dirty="0">
                <a:latin typeface="Times New Roman" pitchFamily="18" charset="0"/>
                <a:cs typeface="Times New Roman" pitchFamily="18" charset="0"/>
              </a:rPr>
              <a:t>Срок службы</a:t>
            </a:r>
            <a:r>
              <a:rPr lang="ru-RU" dirty="0">
                <a:latin typeface="Times New Roman" pitchFamily="18" charset="0"/>
                <a:cs typeface="Times New Roman" pitchFamily="18" charset="0"/>
              </a:rPr>
              <a:t>: 10 лет. </a:t>
            </a:r>
          </a:p>
          <a:p>
            <a:pPr marL="45720" indent="0">
              <a:buNone/>
            </a:pPr>
            <a:r>
              <a:rPr lang="ru-RU" b="1" dirty="0">
                <a:latin typeface="Times New Roman" pitchFamily="18" charset="0"/>
                <a:cs typeface="Times New Roman" pitchFamily="18" charset="0"/>
              </a:rPr>
              <a:t>Габаритные размеры</a:t>
            </a:r>
            <a:r>
              <a:rPr lang="ru-RU" dirty="0">
                <a:latin typeface="Times New Roman" pitchFamily="18" charset="0"/>
                <a:cs typeface="Times New Roman" pitchFamily="18" charset="0"/>
              </a:rPr>
              <a:t>: высота — 400 мм, ширина — 175 мм, диаметр — 150 мм. </a:t>
            </a:r>
          </a:p>
        </p:txBody>
      </p:sp>
    </p:spTree>
    <p:extLst>
      <p:ext uri="{BB962C8B-B14F-4D97-AF65-F5344CB8AC3E}">
        <p14:creationId xmlns:p14="http://schemas.microsoft.com/office/powerpoint/2010/main" val="155765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lgn="ctr">
              <a:buNone/>
            </a:pPr>
            <a:r>
              <a:rPr lang="ru-RU" b="1" dirty="0">
                <a:latin typeface="Times New Roman" pitchFamily="18" charset="0"/>
                <a:cs typeface="Times New Roman" pitchFamily="18" charset="0"/>
              </a:rPr>
              <a:t>Инструкция по применению огнетушителя ОП-4</a:t>
            </a:r>
            <a:r>
              <a:rPr lang="ru-RU" dirty="0">
                <a:latin typeface="Times New Roman" pitchFamily="18" charset="0"/>
                <a:cs typeface="Times New Roman" pitchFamily="18" charset="0"/>
              </a:rPr>
              <a:t>:</a:t>
            </a:r>
          </a:p>
          <a:p>
            <a:pPr marL="45720" indent="0">
              <a:buNone/>
            </a:pPr>
            <a:r>
              <a:rPr lang="ru-RU" dirty="0" smtClean="0">
                <a:latin typeface="Times New Roman" pitchFamily="18" charset="0"/>
                <a:cs typeface="Times New Roman" pitchFamily="18" charset="0"/>
              </a:rPr>
              <a:t>1. Поднести </a:t>
            </a:r>
            <a:r>
              <a:rPr lang="ru-RU" dirty="0">
                <a:latin typeface="Times New Roman" pitchFamily="18" charset="0"/>
                <a:cs typeface="Times New Roman" pitchFamily="18" charset="0"/>
              </a:rPr>
              <a:t>огнетушитель к очагу пожара с учётом безопасного от теплового воздействия расстояния. </a:t>
            </a:r>
          </a:p>
          <a:p>
            <a:pPr marL="45720" indent="0">
              <a:buNone/>
            </a:pPr>
            <a:r>
              <a:rPr lang="ru-RU" dirty="0" smtClean="0">
                <a:latin typeface="Times New Roman" pitchFamily="18" charset="0"/>
                <a:cs typeface="Times New Roman" pitchFamily="18" charset="0"/>
              </a:rPr>
              <a:t>2. </a:t>
            </a:r>
            <a:r>
              <a:rPr lang="ru-RU" dirty="0" err="1" smtClean="0">
                <a:latin typeface="Times New Roman" pitchFamily="18" charset="0"/>
                <a:cs typeface="Times New Roman" pitchFamily="18" charset="0"/>
              </a:rPr>
              <a:t>Выдёрнуть</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чеку и отвести рукоятку запуска от корпуса огнетушителя. </a:t>
            </a:r>
          </a:p>
          <a:p>
            <a:pPr marL="45720" indent="0">
              <a:buNone/>
            </a:pPr>
            <a:r>
              <a:rPr lang="ru-RU" dirty="0" smtClean="0">
                <a:latin typeface="Times New Roman" pitchFamily="18" charset="0"/>
                <a:cs typeface="Times New Roman" pitchFamily="18" charset="0"/>
              </a:rPr>
              <a:t>3. Направить </a:t>
            </a:r>
            <a:r>
              <a:rPr lang="ru-RU" dirty="0">
                <a:latin typeface="Times New Roman" pitchFamily="18" charset="0"/>
                <a:cs typeface="Times New Roman" pitchFamily="18" charset="0"/>
              </a:rPr>
              <a:t>сопло распылителя на очаг пожара, нажать на клавишу, расположенную сверху над рукояткой запуска. </a:t>
            </a:r>
          </a:p>
          <a:p>
            <a:pPr marL="45720" indent="0">
              <a:buNone/>
            </a:pPr>
            <a:r>
              <a:rPr lang="ru-RU" dirty="0" smtClean="0">
                <a:latin typeface="Times New Roman" pitchFamily="18" charset="0"/>
                <a:cs typeface="Times New Roman" pitchFamily="18" charset="0"/>
              </a:rPr>
              <a:t>4. Тушение </a:t>
            </a:r>
            <a:r>
              <a:rPr lang="ru-RU" dirty="0">
                <a:latin typeface="Times New Roman" pitchFamily="18" charset="0"/>
                <a:cs typeface="Times New Roman" pitchFamily="18" charset="0"/>
              </a:rPr>
              <a:t>производить только с наветренной стороны. </a:t>
            </a:r>
          </a:p>
          <a:p>
            <a:pPr marL="45720" indent="0">
              <a:buNone/>
            </a:pPr>
            <a:r>
              <a:rPr lang="ru-RU" dirty="0" smtClean="0">
                <a:latin typeface="Times New Roman" pitchFamily="18" charset="0"/>
                <a:cs typeface="Times New Roman" pitchFamily="18" charset="0"/>
              </a:rPr>
              <a:t>5. После </a:t>
            </a:r>
            <a:r>
              <a:rPr lang="ru-RU" dirty="0">
                <a:latin typeface="Times New Roman" pitchFamily="18" charset="0"/>
                <a:cs typeface="Times New Roman" pitchFamily="18" charset="0"/>
              </a:rPr>
              <a:t>окончания тушения нажать на ручку запуска и выбросить остаток порошка в сторону от себя. </a:t>
            </a:r>
          </a:p>
          <a:p>
            <a:pPr marL="45720" indent="0">
              <a:buNone/>
            </a:pPr>
            <a:r>
              <a:rPr lang="ru-RU" dirty="0" smtClean="0">
                <a:latin typeface="Times New Roman" pitchFamily="18" charset="0"/>
                <a:cs typeface="Times New Roman" pitchFamily="18" charset="0"/>
              </a:rPr>
              <a:t>6. Важно </a:t>
            </a:r>
            <a:r>
              <a:rPr lang="ru-RU" dirty="0">
                <a:latin typeface="Times New Roman" pitchFamily="18" charset="0"/>
                <a:cs typeface="Times New Roman" pitchFamily="18" charset="0"/>
              </a:rPr>
              <a:t>помнить, что перед использованием огнетушителя необходимо оценить ситуацию и убедиться, что использование прибора безопасно. Если пожар не поддаётся контролю, следует немедленно вызвать пожарную службу. </a:t>
            </a:r>
          </a:p>
          <a:p>
            <a:pPr marL="45720" indent="0">
              <a:buNone/>
            </a:pPr>
            <a:endParaRPr lang="ru-RU" dirty="0"/>
          </a:p>
        </p:txBody>
      </p:sp>
      <p:pic>
        <p:nvPicPr>
          <p:cNvPr id="1026" name="Picture 2" descr="C:\Users\Admin\Desktop\deti_pozh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 y="5041884"/>
            <a:ext cx="9135652" cy="181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43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Нагл ПБ1\6354383124.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0528" y="0"/>
            <a:ext cx="93245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91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r>
              <a:rPr lang="ru-RU" b="1" dirty="0">
                <a:latin typeface="Times New Roman" pitchFamily="18" charset="0"/>
                <a:cs typeface="Times New Roman" pitchFamily="18" charset="0"/>
              </a:rPr>
              <a:t>Согласно инструкции о мерах пожарной безопасности в школе, на каждого дежурного должно быть не менее одного средства индивидуальной защиты органов дыхания и зрения человека от опасных факторов пожара</a:t>
            </a:r>
            <a:r>
              <a:rPr lang="ru-RU" dirty="0">
                <a:latin typeface="Times New Roman" pitchFamily="18" charset="0"/>
                <a:cs typeface="Times New Roman" pitchFamily="18" charset="0"/>
              </a:rPr>
              <a:t>. </a:t>
            </a:r>
          </a:p>
          <a:p>
            <a:pPr marL="45720" indent="0">
              <a:buNone/>
            </a:pPr>
            <a:r>
              <a:rPr lang="ru-RU" dirty="0">
                <a:latin typeface="Times New Roman" pitchFamily="18" charset="0"/>
                <a:cs typeface="Times New Roman" pitchFamily="18" charset="0"/>
              </a:rPr>
              <a:t>Также на вахте необходимо обеспечить наличие телефонной связи и исправных ручных электрических фонарей из расчёта </a:t>
            </a:r>
            <a:r>
              <a:rPr lang="ru-RU" b="1" dirty="0">
                <a:latin typeface="Times New Roman" pitchFamily="18" charset="0"/>
                <a:cs typeface="Times New Roman" pitchFamily="18" charset="0"/>
              </a:rPr>
              <a:t>не менее 1 фонаря на каждого дежурного</a:t>
            </a:r>
            <a:r>
              <a:rPr lang="ru-RU" dirty="0">
                <a:latin typeface="Times New Roman" pitchFamily="18" charset="0"/>
                <a:cs typeface="Times New Roman" pitchFamily="18" charset="0"/>
              </a:rPr>
              <a:t>. </a:t>
            </a:r>
          </a:p>
          <a:p>
            <a:pPr marL="45720" indent="0">
              <a:buNone/>
            </a:pPr>
            <a:endParaRPr lang="ru-RU" dirty="0">
              <a:latin typeface="Times New Roman" pitchFamily="18" charset="0"/>
              <a:cs typeface="Times New Roman" pitchFamily="18" charset="0"/>
            </a:endParaRPr>
          </a:p>
        </p:txBody>
      </p:sp>
      <p:pic>
        <p:nvPicPr>
          <p:cNvPr id="15362" name="Picture 2" descr="C:\Users\Admin\Desktop\ГДЗК-Гарант-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9144000"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263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fontScale="85000" lnSpcReduction="20000"/>
          </a:bodyPr>
          <a:lstStyle/>
          <a:p>
            <a:pPr marL="45720" indent="0" algn="ctr">
              <a:buNone/>
            </a:pPr>
            <a:r>
              <a:rPr lang="ru-RU" sz="2400" b="1" dirty="0">
                <a:latin typeface="Times New Roman" pitchFamily="18" charset="0"/>
                <a:cs typeface="Times New Roman" pitchFamily="18" charset="0"/>
              </a:rPr>
              <a:t>Основные понятия пожарной безопасности</a:t>
            </a:r>
            <a:r>
              <a:rPr lang="ru-RU" sz="2400" dirty="0">
                <a:latin typeface="Times New Roman" pitchFamily="18" charset="0"/>
                <a:cs typeface="Times New Roman" pitchFamily="18" charset="0"/>
              </a:rPr>
              <a:t>:</a:t>
            </a:r>
          </a:p>
          <a:p>
            <a:pPr marL="45720" indent="0">
              <a:buNone/>
            </a:pPr>
            <a:r>
              <a:rPr lang="ru-RU" b="1" dirty="0" smtClean="0">
                <a:latin typeface="Times New Roman" pitchFamily="18" charset="0"/>
                <a:cs typeface="Times New Roman" pitchFamily="18" charset="0"/>
              </a:rPr>
              <a:t>1. Пожар</a:t>
            </a:r>
            <a:r>
              <a:rPr lang="ru-RU" dirty="0">
                <a:latin typeface="Times New Roman" pitchFamily="18" charset="0"/>
                <a:cs typeface="Times New Roman" pitchFamily="18" charset="0"/>
              </a:rPr>
              <a:t> — неконтролируемое горение, причиняющее материальный ущерб, вред жизни и здоровью граждан, интересам общества и государства. </a:t>
            </a:r>
          </a:p>
          <a:p>
            <a:pPr marL="45720" indent="0">
              <a:buNone/>
            </a:pPr>
            <a:r>
              <a:rPr lang="ru-RU" b="1" dirty="0" smtClean="0">
                <a:latin typeface="Times New Roman" pitchFamily="18" charset="0"/>
                <a:cs typeface="Times New Roman" pitchFamily="18" charset="0"/>
              </a:rPr>
              <a:t>2. Пожарная </a:t>
            </a:r>
            <a:r>
              <a:rPr lang="ru-RU" b="1" dirty="0">
                <a:latin typeface="Times New Roman" pitchFamily="18" charset="0"/>
                <a:cs typeface="Times New Roman" pitchFamily="18" charset="0"/>
              </a:rPr>
              <a:t>безопасность</a:t>
            </a:r>
            <a:r>
              <a:rPr lang="ru-RU" dirty="0">
                <a:latin typeface="Times New Roman" pitchFamily="18" charset="0"/>
                <a:cs typeface="Times New Roman" pitchFamily="18" charset="0"/>
              </a:rPr>
              <a:t> — состояние защищённости личности, имущества, общества и государства от пожаров. </a:t>
            </a:r>
          </a:p>
          <a:p>
            <a:pPr marL="45720" indent="0">
              <a:buNone/>
            </a:pPr>
            <a:r>
              <a:rPr lang="ru-RU" b="1" dirty="0" smtClean="0">
                <a:latin typeface="Times New Roman" pitchFamily="18" charset="0"/>
                <a:cs typeface="Times New Roman" pitchFamily="18" charset="0"/>
              </a:rPr>
              <a:t>3. Источник </a:t>
            </a:r>
            <a:r>
              <a:rPr lang="ru-RU" b="1" dirty="0">
                <a:latin typeface="Times New Roman" pitchFamily="18" charset="0"/>
                <a:cs typeface="Times New Roman" pitchFamily="18" charset="0"/>
              </a:rPr>
              <a:t>зажигания</a:t>
            </a:r>
            <a:r>
              <a:rPr lang="ru-RU" dirty="0">
                <a:latin typeface="Times New Roman" pitchFamily="18" charset="0"/>
                <a:cs typeface="Times New Roman" pitchFamily="18" charset="0"/>
              </a:rPr>
              <a:t> — средство энергетического воздействия, инициирующее возникновение горения. </a:t>
            </a:r>
          </a:p>
          <a:p>
            <a:pPr marL="45720" indent="0">
              <a:buNone/>
            </a:pPr>
            <a:r>
              <a:rPr lang="ru-RU" b="1" dirty="0" smtClean="0">
                <a:latin typeface="Times New Roman" pitchFamily="18" charset="0"/>
                <a:cs typeface="Times New Roman" pitchFamily="18" charset="0"/>
              </a:rPr>
              <a:t>4. Горючая </a:t>
            </a:r>
            <a:r>
              <a:rPr lang="ru-RU" b="1" dirty="0">
                <a:latin typeface="Times New Roman" pitchFamily="18" charset="0"/>
                <a:cs typeface="Times New Roman" pitchFamily="18" charset="0"/>
              </a:rPr>
              <a:t>среда</a:t>
            </a:r>
            <a:r>
              <a:rPr lang="ru-RU" dirty="0">
                <a:latin typeface="Times New Roman" pitchFamily="18" charset="0"/>
                <a:cs typeface="Times New Roman" pitchFamily="18" charset="0"/>
              </a:rPr>
              <a:t> — среда, способная воспламеняться при воздействии источника зажигания. </a:t>
            </a:r>
          </a:p>
          <a:p>
            <a:pPr marL="45720" indent="0">
              <a:buNone/>
            </a:pPr>
            <a:r>
              <a:rPr lang="ru-RU" b="1" dirty="0" smtClean="0">
                <a:latin typeface="Times New Roman" pitchFamily="18" charset="0"/>
                <a:cs typeface="Times New Roman" pitchFamily="18" charset="0"/>
              </a:rPr>
              <a:t>5. Опасные </a:t>
            </a:r>
            <a:r>
              <a:rPr lang="ru-RU" b="1" dirty="0">
                <a:latin typeface="Times New Roman" pitchFamily="18" charset="0"/>
                <a:cs typeface="Times New Roman" pitchFamily="18" charset="0"/>
              </a:rPr>
              <a:t>факторы пожара</a:t>
            </a:r>
            <a:r>
              <a:rPr lang="ru-RU" dirty="0">
                <a:latin typeface="Times New Roman" pitchFamily="18" charset="0"/>
                <a:cs typeface="Times New Roman" pitchFamily="18" charset="0"/>
              </a:rPr>
              <a:t> — факторы пожара, воздействие которых может привести к травме, отравлению или гибели человека и (или) к материальному ущербу. К ним относятся:</a:t>
            </a:r>
          </a:p>
          <a:p>
            <a:pPr marL="45720" indent="0">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пламя </a:t>
            </a:r>
            <a:r>
              <a:rPr lang="ru-RU" dirty="0">
                <a:latin typeface="Times New Roman" pitchFamily="18" charset="0"/>
                <a:cs typeface="Times New Roman" pitchFamily="18" charset="0"/>
              </a:rPr>
              <a:t>и искры; </a:t>
            </a:r>
          </a:p>
          <a:p>
            <a:pPr marL="45720" indent="0">
              <a:buNone/>
            </a:pPr>
            <a:r>
              <a:rPr lang="ru-RU" dirty="0" smtClean="0">
                <a:latin typeface="Times New Roman" pitchFamily="18" charset="0"/>
                <a:cs typeface="Times New Roman" pitchFamily="18" charset="0"/>
              </a:rPr>
              <a:t>- тепловой </a:t>
            </a:r>
            <a:r>
              <a:rPr lang="ru-RU" dirty="0">
                <a:latin typeface="Times New Roman" pitchFamily="18" charset="0"/>
                <a:cs typeface="Times New Roman" pitchFamily="18" charset="0"/>
              </a:rPr>
              <a:t>поток; </a:t>
            </a:r>
          </a:p>
          <a:p>
            <a:pPr marL="45720" indent="0">
              <a:buNone/>
            </a:pPr>
            <a:r>
              <a:rPr lang="ru-RU" dirty="0" smtClean="0">
                <a:latin typeface="Times New Roman" pitchFamily="18" charset="0"/>
                <a:cs typeface="Times New Roman" pitchFamily="18" charset="0"/>
              </a:rPr>
              <a:t>- повышенная </a:t>
            </a:r>
            <a:r>
              <a:rPr lang="ru-RU" dirty="0">
                <a:latin typeface="Times New Roman" pitchFamily="18" charset="0"/>
                <a:cs typeface="Times New Roman" pitchFamily="18" charset="0"/>
              </a:rPr>
              <a:t>температура окружающей среды; </a:t>
            </a:r>
          </a:p>
          <a:p>
            <a:pPr marL="45720" indent="0">
              <a:buNone/>
            </a:pPr>
            <a:r>
              <a:rPr lang="ru-RU" dirty="0" smtClean="0">
                <a:latin typeface="Times New Roman" pitchFamily="18" charset="0"/>
                <a:cs typeface="Times New Roman" pitchFamily="18" charset="0"/>
              </a:rPr>
              <a:t>- повышенная </a:t>
            </a:r>
            <a:r>
              <a:rPr lang="ru-RU" dirty="0">
                <a:latin typeface="Times New Roman" pitchFamily="18" charset="0"/>
                <a:cs typeface="Times New Roman" pitchFamily="18" charset="0"/>
              </a:rPr>
              <a:t>концентрация токсичных продуктов горения и термического разложения; </a:t>
            </a:r>
          </a:p>
          <a:p>
            <a:pPr marL="45720" indent="0">
              <a:buNone/>
            </a:pPr>
            <a:r>
              <a:rPr lang="ru-RU" dirty="0" smtClean="0">
                <a:latin typeface="Times New Roman" pitchFamily="18" charset="0"/>
                <a:cs typeface="Times New Roman" pitchFamily="18" charset="0"/>
              </a:rPr>
              <a:t>- пониженная </a:t>
            </a:r>
            <a:r>
              <a:rPr lang="ru-RU" dirty="0">
                <a:latin typeface="Times New Roman" pitchFamily="18" charset="0"/>
                <a:cs typeface="Times New Roman" pitchFamily="18" charset="0"/>
              </a:rPr>
              <a:t>концентрация кислорода; </a:t>
            </a:r>
          </a:p>
          <a:p>
            <a:pPr marL="45720" indent="0">
              <a:buNone/>
            </a:pPr>
            <a:r>
              <a:rPr lang="ru-RU" dirty="0" smtClean="0">
                <a:latin typeface="Times New Roman" pitchFamily="18" charset="0"/>
                <a:cs typeface="Times New Roman" pitchFamily="18" charset="0"/>
              </a:rPr>
              <a:t>- снижение </a:t>
            </a:r>
            <a:r>
              <a:rPr lang="ru-RU" dirty="0">
                <a:latin typeface="Times New Roman" pitchFamily="18" charset="0"/>
                <a:cs typeface="Times New Roman" pitchFamily="18" charset="0"/>
              </a:rPr>
              <a:t>видимости в дыму. </a:t>
            </a:r>
          </a:p>
          <a:p>
            <a:pPr marL="45720" indent="0">
              <a:buNone/>
            </a:pPr>
            <a:r>
              <a:rPr lang="ru-RU" b="1" dirty="0" smtClean="0">
                <a:latin typeface="Times New Roman" pitchFamily="18" charset="0"/>
                <a:cs typeface="Times New Roman" pitchFamily="18" charset="0"/>
              </a:rPr>
              <a:t>6. Взрыв</a:t>
            </a:r>
            <a:r>
              <a:rPr lang="ru-RU" dirty="0">
                <a:latin typeface="Times New Roman" pitchFamily="18" charset="0"/>
                <a:cs typeface="Times New Roman" pitchFamily="18" charset="0"/>
              </a:rPr>
              <a:t> — быстрое химическое превращение среды, сопровождающееся выделением энергии и образованием сжатых газов. К опасным факторам взрыва относятся, например, пламя, ударная волна, обвал конструкции и осколки, появление вредных веществ с концентрацией больше ПДК. </a:t>
            </a:r>
          </a:p>
          <a:p>
            <a:pPr marL="4572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1160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img8.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3789040"/>
            <a:ext cx="9179189" cy="3083520"/>
          </a:xfrm>
        </p:spPr>
        <p:txBody>
          <a:bodyPr>
            <a:normAutofit/>
          </a:bodyPr>
          <a:lstStyle/>
          <a:p>
            <a:pPr algn="just"/>
            <a:endParaRPr lang="ru-RU" sz="2400" b="1" dirty="0">
              <a:solidFill>
                <a:schemeClr val="accent6">
                  <a:lumMod val="50000"/>
                </a:schemeClr>
              </a:solidFill>
              <a:latin typeface="Times New Roman" pitchFamily="18" charset="0"/>
              <a:cs typeface="Times New Roman" pitchFamily="18" charset="0"/>
            </a:endParaRPr>
          </a:p>
        </p:txBody>
      </p:sp>
      <p:pic>
        <p:nvPicPr>
          <p:cNvPr id="1026" name="Picture 2" descr="C:\Users\Admin\Desktop\9d2fd4f3c90e4601316df59ca1bb9709-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25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endParaRPr lang="ru-RU" dirty="0"/>
          </a:p>
        </p:txBody>
      </p:sp>
      <p:pic>
        <p:nvPicPr>
          <p:cNvPr id="22530" name="Picture 2" descr="C:\Users\Admin\Desktop\img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95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endParaRPr lang="ru-RU" dirty="0"/>
          </a:p>
        </p:txBody>
      </p:sp>
      <p:pic>
        <p:nvPicPr>
          <p:cNvPr id="21506" name="Picture 2" descr="C:\Users\Admin\Desktop\img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21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endParaRPr lang="ru-RU" dirty="0"/>
          </a:p>
        </p:txBody>
      </p:sp>
      <p:pic>
        <p:nvPicPr>
          <p:cNvPr id="19458" name="Picture 2" descr="C:\Users\Admin\Desktop\v0gmiswojv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12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endParaRPr lang="ru-RU"/>
          </a:p>
        </p:txBody>
      </p:sp>
      <p:pic>
        <p:nvPicPr>
          <p:cNvPr id="18435" name="Picture 3" descr="C:\Users\Admin\Desktop\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5313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Admin\Desktop\Gorenie-vozmozhno-es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53136"/>
            <a:ext cx="9144000"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29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endParaRPr lang="ru-RU" dirty="0"/>
          </a:p>
        </p:txBody>
      </p:sp>
      <p:pic>
        <p:nvPicPr>
          <p:cNvPr id="20482" name="Picture 2" descr="C:\Users\Admin\Desktop\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66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0" y="0"/>
            <a:ext cx="9144000" cy="6858000"/>
          </a:xfrm>
        </p:spPr>
        <p:txBody>
          <a:bodyPr/>
          <a:lstStyle/>
          <a:p>
            <a:pPr marL="45720" indent="0">
              <a:buNone/>
            </a:pPr>
            <a:endParaRPr lang="ru-RU" dirty="0"/>
          </a:p>
        </p:txBody>
      </p:sp>
      <p:pic>
        <p:nvPicPr>
          <p:cNvPr id="23555" name="Picture 3" descr="C:\Users\Admin\Desktop\11_противпожар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94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endParaRPr lang="ru-RU" dirty="0"/>
          </a:p>
        </p:txBody>
      </p:sp>
      <p:pic>
        <p:nvPicPr>
          <p:cNvPr id="24578" name="Picture 2" descr="C:\Users\Admin\Desktop\1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90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Autofit/>
          </a:bodyPr>
          <a:lstStyle/>
          <a:p>
            <a:pPr marL="45720" indent="0" algn="ctr">
              <a:buNone/>
            </a:pPr>
            <a:r>
              <a:rPr lang="ru-RU" b="1" dirty="0" smtClean="0">
                <a:latin typeface="Times New Roman" pitchFamily="18" charset="0"/>
                <a:cs typeface="Times New Roman" pitchFamily="18" charset="0"/>
              </a:rPr>
              <a:t>Функциональное назначение зданий по пожарной безопасности определяется классом функциональной  пожарной опасности (ФПО)</a:t>
            </a:r>
          </a:p>
          <a:p>
            <a:pPr marL="45720" indent="0" algn="just">
              <a:buNone/>
            </a:pPr>
            <a:r>
              <a:rPr lang="ru-RU" b="1" u="sng" dirty="0" smtClean="0">
                <a:latin typeface="Times New Roman" pitchFamily="18" charset="0"/>
                <a:cs typeface="Times New Roman" pitchFamily="18" charset="0"/>
              </a:rPr>
              <a:t>Основные пять классов ФПО:</a:t>
            </a:r>
          </a:p>
          <a:p>
            <a:pPr marL="45720" indent="0" algn="just">
              <a:buNone/>
            </a:pPr>
            <a:r>
              <a:rPr lang="ru-RU" dirty="0" smtClean="0">
                <a:latin typeface="Times New Roman" pitchFamily="18" charset="0"/>
                <a:cs typeface="Times New Roman" pitchFamily="18" charset="0"/>
              </a:rPr>
              <a:t>1. </a:t>
            </a:r>
            <a:r>
              <a:rPr lang="ru-RU" b="1" dirty="0" smtClean="0">
                <a:latin typeface="Times New Roman" pitchFamily="18" charset="0"/>
                <a:cs typeface="Times New Roman" pitchFamily="18" charset="0"/>
              </a:rPr>
              <a:t>Ф1</a:t>
            </a:r>
            <a:r>
              <a:rPr lang="ru-RU" dirty="0">
                <a:latin typeface="Times New Roman" pitchFamily="18" charset="0"/>
                <a:cs typeface="Times New Roman" pitchFamily="18" charset="0"/>
              </a:rPr>
              <a:t> — объекты, на которых люди могут находиться в состоянии сна (больницы, интернаты, жилые дома, гостиницы, кемпинги и прочее</a:t>
            </a:r>
            <a:r>
              <a:rPr lang="ru-RU" dirty="0" smtClean="0">
                <a:latin typeface="Times New Roman" pitchFamily="18" charset="0"/>
                <a:cs typeface="Times New Roman" pitchFamily="18" charset="0"/>
              </a:rPr>
              <a:t>).</a:t>
            </a:r>
          </a:p>
          <a:p>
            <a:pPr marL="45720" indent="0" algn="just">
              <a:buNone/>
            </a:pPr>
            <a:r>
              <a:rPr lang="ru-RU" dirty="0" smtClean="0">
                <a:latin typeface="Times New Roman" pitchFamily="18" charset="0"/>
                <a:cs typeface="Times New Roman" pitchFamily="18" charset="0"/>
              </a:rPr>
              <a:t>2. </a:t>
            </a:r>
            <a:r>
              <a:rPr lang="ru-RU" b="1" dirty="0">
                <a:latin typeface="Times New Roman" pitchFamily="18" charset="0"/>
                <a:cs typeface="Times New Roman" pitchFamily="18" charset="0"/>
              </a:rPr>
              <a:t>Ф2</a:t>
            </a:r>
            <a:r>
              <a:rPr lang="ru-RU" dirty="0">
                <a:latin typeface="Times New Roman" pitchFamily="18" charset="0"/>
                <a:cs typeface="Times New Roman" pitchFamily="18" charset="0"/>
              </a:rPr>
              <a:t> — здания зрелищных и культурно-просветительных учреждений (музеи, дома культуры, концертные площадки, цирки, клубы, спортивные стадионы и прочее</a:t>
            </a:r>
            <a:r>
              <a:rPr lang="ru-RU" dirty="0" smtClean="0">
                <a:latin typeface="Times New Roman" pitchFamily="18" charset="0"/>
                <a:cs typeface="Times New Roman" pitchFamily="18" charset="0"/>
              </a:rPr>
              <a:t>).</a:t>
            </a:r>
          </a:p>
          <a:p>
            <a:pPr marL="45720" indent="0" algn="just">
              <a:buNone/>
            </a:pPr>
            <a:r>
              <a:rPr lang="ru-RU" dirty="0" smtClean="0">
                <a:latin typeface="Times New Roman" pitchFamily="18" charset="0"/>
                <a:cs typeface="Times New Roman" pitchFamily="18" charset="0"/>
              </a:rPr>
              <a:t>3. </a:t>
            </a:r>
            <a:r>
              <a:rPr lang="ru-RU" b="1" dirty="0">
                <a:latin typeface="Times New Roman" pitchFamily="18" charset="0"/>
                <a:cs typeface="Times New Roman" pitchFamily="18" charset="0"/>
              </a:rPr>
              <a:t>Ф3</a:t>
            </a:r>
            <a:r>
              <a:rPr lang="ru-RU" dirty="0">
                <a:latin typeface="Times New Roman" pitchFamily="18" charset="0"/>
                <a:cs typeface="Times New Roman" pitchFamily="18" charset="0"/>
              </a:rPr>
              <a:t> — здания организаций по обслуживанию населения (кафе, торговые объекты, аптеки, почты, различные спортивные комплексы, объекты культуры</a:t>
            </a:r>
            <a:r>
              <a:rPr lang="ru-RU" dirty="0" smtClean="0">
                <a:latin typeface="Times New Roman" pitchFamily="18" charset="0"/>
                <a:cs typeface="Times New Roman" pitchFamily="18" charset="0"/>
              </a:rPr>
              <a:t>).</a:t>
            </a:r>
          </a:p>
          <a:p>
            <a:pPr marL="45720" indent="0" algn="just">
              <a:buNone/>
            </a:pPr>
            <a:r>
              <a:rPr lang="ru-RU" dirty="0" smtClean="0">
                <a:latin typeface="Times New Roman" pitchFamily="18" charset="0"/>
                <a:cs typeface="Times New Roman" pitchFamily="18" charset="0"/>
              </a:rPr>
              <a:t>4. </a:t>
            </a:r>
            <a:r>
              <a:rPr lang="ru-RU" b="1" dirty="0">
                <a:latin typeface="Times New Roman" pitchFamily="18" charset="0"/>
                <a:cs typeface="Times New Roman" pitchFamily="18" charset="0"/>
              </a:rPr>
              <a:t>Ф4</a:t>
            </a:r>
            <a:r>
              <a:rPr lang="ru-RU" dirty="0">
                <a:latin typeface="Times New Roman" pitchFamily="18" charset="0"/>
                <a:cs typeface="Times New Roman" pitchFamily="18" charset="0"/>
              </a:rPr>
              <a:t> — здания образовательных организаций, научных и проектных организаций, органов управления учреждений (школы, высшие учебные </a:t>
            </a:r>
            <a:r>
              <a:rPr lang="ru-RU" dirty="0" smtClean="0">
                <a:latin typeface="Times New Roman" pitchFamily="18" charset="0"/>
                <a:cs typeface="Times New Roman" pitchFamily="18" charset="0"/>
              </a:rPr>
              <a:t>заведения).</a:t>
            </a:r>
          </a:p>
          <a:p>
            <a:pPr marL="45720" indent="0" algn="just">
              <a:buNone/>
            </a:pPr>
            <a:r>
              <a:rPr lang="ru-RU" dirty="0" smtClean="0">
                <a:latin typeface="Times New Roman" pitchFamily="18" charset="0"/>
                <a:cs typeface="Times New Roman" pitchFamily="18" charset="0"/>
              </a:rPr>
              <a:t>5. </a:t>
            </a:r>
            <a:r>
              <a:rPr lang="ru-RU" b="1" dirty="0">
                <a:latin typeface="Times New Roman" pitchFamily="18" charset="0"/>
                <a:cs typeface="Times New Roman" pitchFamily="18" charset="0"/>
              </a:rPr>
              <a:t>Ф5</a:t>
            </a:r>
            <a:r>
              <a:rPr lang="ru-RU" dirty="0">
                <a:latin typeface="Times New Roman" pitchFamily="18" charset="0"/>
                <a:cs typeface="Times New Roman" pitchFamily="18" charset="0"/>
              </a:rPr>
              <a:t> — здания производственного или складского назначения (производственные объекты, котельные, электростанции, лаборатории, гаражи, мастерские, здания сельскохозяйственного назначения). </a:t>
            </a:r>
          </a:p>
        </p:txBody>
      </p:sp>
    </p:spTree>
    <p:extLst>
      <p:ext uri="{BB962C8B-B14F-4D97-AF65-F5344CB8AC3E}">
        <p14:creationId xmlns:p14="http://schemas.microsoft.com/office/powerpoint/2010/main" val="917417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lnSpcReduction="10000"/>
          </a:bodyPr>
          <a:lstStyle/>
          <a:p>
            <a:pPr marL="45720" indent="0" algn="ctr">
              <a:buNone/>
            </a:pPr>
            <a:endParaRPr lang="ru-RU" sz="2000" b="1" dirty="0" smtClean="0"/>
          </a:p>
          <a:p>
            <a:pPr marL="45720" indent="0" algn="ctr">
              <a:buNone/>
            </a:pPr>
            <a:r>
              <a:rPr lang="ru-RU" b="1" dirty="0" smtClean="0">
                <a:latin typeface="Times New Roman" pitchFamily="18" charset="0"/>
                <a:cs typeface="Times New Roman" pitchFamily="18" charset="0"/>
              </a:rPr>
              <a:t>Существует </a:t>
            </a:r>
            <a:r>
              <a:rPr lang="ru-RU" b="1" dirty="0">
                <a:latin typeface="Times New Roman" pitchFamily="18" charset="0"/>
                <a:cs typeface="Times New Roman" pitchFamily="18" charset="0"/>
              </a:rPr>
              <a:t>несколько вариантов классификации пожаров</a:t>
            </a:r>
            <a:r>
              <a:rPr lang="ru-RU" dirty="0">
                <a:latin typeface="Times New Roman" pitchFamily="18" charset="0"/>
                <a:cs typeface="Times New Roman" pitchFamily="18" charset="0"/>
              </a:rPr>
              <a:t>: </a:t>
            </a:r>
          </a:p>
          <a:p>
            <a:pPr marL="45720" indent="0" algn="just">
              <a:buNone/>
            </a:pPr>
            <a:r>
              <a:rPr lang="ru-RU" b="1" dirty="0" smtClean="0">
                <a:latin typeface="Times New Roman" pitchFamily="18" charset="0"/>
                <a:cs typeface="Times New Roman" pitchFamily="18" charset="0"/>
              </a:rPr>
              <a:t>1. </a:t>
            </a:r>
            <a:r>
              <a:rPr lang="ru-RU" b="1" u="sng" dirty="0" smtClean="0">
                <a:latin typeface="Times New Roman" pitchFamily="18" charset="0"/>
                <a:cs typeface="Times New Roman" pitchFamily="18" charset="0"/>
              </a:rPr>
              <a:t>По </a:t>
            </a:r>
            <a:r>
              <a:rPr lang="ru-RU" b="1" u="sng" dirty="0">
                <a:latin typeface="Times New Roman" pitchFamily="18" charset="0"/>
                <a:cs typeface="Times New Roman" pitchFamily="18" charset="0"/>
              </a:rPr>
              <a:t>рангу</a:t>
            </a:r>
            <a:r>
              <a:rPr lang="ru-RU" dirty="0">
                <a:latin typeface="Times New Roman" pitchFamily="18" charset="0"/>
                <a:cs typeface="Times New Roman" pitchFamily="18" charset="0"/>
              </a:rPr>
              <a:t>. Ранг (номер) пожара указывает на сложность и определяет состав средств и сил, которые привлекаются к тушению. </a:t>
            </a:r>
          </a:p>
          <a:p>
            <a:pPr marL="45720" indent="0" algn="just">
              <a:buNone/>
            </a:pPr>
            <a:r>
              <a:rPr lang="ru-RU" b="1" dirty="0" smtClean="0">
                <a:latin typeface="Times New Roman" pitchFamily="18" charset="0"/>
                <a:cs typeface="Times New Roman" pitchFamily="18" charset="0"/>
              </a:rPr>
              <a:t>2. </a:t>
            </a:r>
            <a:r>
              <a:rPr lang="ru-RU" b="1" u="sng" dirty="0" smtClean="0">
                <a:latin typeface="Times New Roman" pitchFamily="18" charset="0"/>
                <a:cs typeface="Times New Roman" pitchFamily="18" charset="0"/>
              </a:rPr>
              <a:t>По </a:t>
            </a:r>
            <a:r>
              <a:rPr lang="ru-RU" b="1" u="sng" dirty="0">
                <a:latin typeface="Times New Roman" pitchFamily="18" charset="0"/>
                <a:cs typeface="Times New Roman" pitchFamily="18" charset="0"/>
              </a:rPr>
              <a:t>типу</a:t>
            </a:r>
            <a:r>
              <a:rPr lang="ru-RU" dirty="0">
                <a:latin typeface="Times New Roman" pitchFamily="18" charset="0"/>
                <a:cs typeface="Times New Roman" pitchFamily="18" charset="0"/>
              </a:rPr>
              <a:t>. Природные (ландшафтные, торфяные, степные и лесные), индустриальные (пожары в хранилищах, на фабриках и заводах) и бытовые (пожары на объектах культурно-бытового назначения и в жилых домах). </a:t>
            </a:r>
            <a:endParaRPr lang="ru-RU" dirty="0" smtClean="0">
              <a:latin typeface="Times New Roman" pitchFamily="18" charset="0"/>
              <a:cs typeface="Times New Roman" pitchFamily="18" charset="0"/>
            </a:endParaRPr>
          </a:p>
          <a:p>
            <a:pPr marL="45720" indent="0" algn="just">
              <a:buNone/>
            </a:pPr>
            <a:r>
              <a:rPr lang="ru-RU" b="1" dirty="0" smtClean="0">
                <a:latin typeface="Times New Roman" pitchFamily="18" charset="0"/>
                <a:cs typeface="Times New Roman" pitchFamily="18" charset="0"/>
              </a:rPr>
              <a:t>3. </a:t>
            </a:r>
            <a:r>
              <a:rPr lang="ru-RU" b="1" u="sng" dirty="0" smtClean="0">
                <a:latin typeface="Times New Roman" pitchFamily="18" charset="0"/>
                <a:cs typeface="Times New Roman" pitchFamily="18" charset="0"/>
              </a:rPr>
              <a:t>По </a:t>
            </a:r>
            <a:r>
              <a:rPr lang="ru-RU" b="1" u="sng" dirty="0">
                <a:latin typeface="Times New Roman" pitchFamily="18" charset="0"/>
                <a:cs typeface="Times New Roman" pitchFamily="18" charset="0"/>
              </a:rPr>
              <a:t>плотности застройки</a:t>
            </a:r>
            <a:r>
              <a:rPr lang="ru-RU" dirty="0">
                <a:latin typeface="Times New Roman" pitchFamily="18" charset="0"/>
                <a:cs typeface="Times New Roman" pitchFamily="18" charset="0"/>
              </a:rPr>
              <a:t>. Тление в завалах, огненный шторм (бывает очень редко, но с тяжёлыми последствиями при повышенной плотности застройки больше 30%), сплошные пожары (относятся к городским пожарам, охватывают большую территорию при повышенной плотности застройки больше 20–30%) и отдельные пожары (характеризуются горением в отдельном здании при небольшой плотности застройки до 20%). </a:t>
            </a:r>
          </a:p>
          <a:p>
            <a:pPr marL="45720" indent="0" algn="just">
              <a:buNone/>
            </a:pPr>
            <a:r>
              <a:rPr lang="ru-RU" b="1" dirty="0" smtClean="0">
                <a:latin typeface="Times New Roman" pitchFamily="18" charset="0"/>
                <a:cs typeface="Times New Roman" pitchFamily="18" charset="0"/>
              </a:rPr>
              <a:t>4. </a:t>
            </a:r>
            <a:r>
              <a:rPr lang="ru-RU" b="1" u="sng" dirty="0" smtClean="0">
                <a:latin typeface="Times New Roman" pitchFamily="18" charset="0"/>
                <a:cs typeface="Times New Roman" pitchFamily="18" charset="0"/>
              </a:rPr>
              <a:t>По </a:t>
            </a:r>
            <a:r>
              <a:rPr lang="ru-RU" b="1" u="sng" dirty="0">
                <a:latin typeface="Times New Roman" pitchFamily="18" charset="0"/>
                <a:cs typeface="Times New Roman" pitchFamily="18" charset="0"/>
              </a:rPr>
              <a:t>виду горящих материалов и веществ</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45720" indent="0" algn="just">
              <a:buNone/>
            </a:pPr>
            <a:endParaRPr lang="ru-RU" dirty="0" smtClean="0">
              <a:latin typeface="Times New Roman" pitchFamily="18" charset="0"/>
              <a:cs typeface="Times New Roman" pitchFamily="18" charset="0"/>
            </a:endParaRPr>
          </a:p>
          <a:p>
            <a:pPr marL="45720" indent="0" algn="just">
              <a:buNone/>
            </a:pPr>
            <a:r>
              <a:rPr lang="ru-RU" dirty="0" smtClean="0">
                <a:latin typeface="Times New Roman" pitchFamily="18" charset="0"/>
                <a:cs typeface="Times New Roman" pitchFamily="18" charset="0"/>
              </a:rPr>
              <a:t>Классификация </a:t>
            </a:r>
            <a:r>
              <a:rPr lang="ru-RU" dirty="0">
                <a:latin typeface="Times New Roman" pitchFamily="18" charset="0"/>
                <a:cs typeface="Times New Roman" pitchFamily="18" charset="0"/>
              </a:rPr>
              <a:t>играет важную роль для корректного выбора средств тушения. </a:t>
            </a:r>
          </a:p>
        </p:txBody>
      </p:sp>
    </p:spTree>
    <p:extLst>
      <p:ext uri="{BB962C8B-B14F-4D97-AF65-F5344CB8AC3E}">
        <p14:creationId xmlns:p14="http://schemas.microsoft.com/office/powerpoint/2010/main" val="1697384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fontScale="92500" lnSpcReduction="20000"/>
          </a:bodyPr>
          <a:lstStyle/>
          <a:p>
            <a:pPr marL="45720" indent="0" algn="ctr">
              <a:buNone/>
            </a:pPr>
            <a:r>
              <a:rPr lang="ru-RU" sz="2400" b="1" dirty="0" smtClean="0">
                <a:latin typeface="Times New Roman" pitchFamily="18" charset="0"/>
                <a:cs typeface="Times New Roman" pitchFamily="18" charset="0"/>
              </a:rPr>
              <a:t>В </a:t>
            </a:r>
            <a:r>
              <a:rPr lang="ru-RU" sz="2400" b="1" dirty="0">
                <a:latin typeface="Times New Roman" pitchFamily="18" charset="0"/>
                <a:cs typeface="Times New Roman" pitchFamily="18" charset="0"/>
              </a:rPr>
              <a:t>Российской Федерации определены следующие классы и подклассы </a:t>
            </a:r>
            <a:r>
              <a:rPr lang="ru-RU" sz="2400" b="1" dirty="0" smtClean="0">
                <a:latin typeface="Times New Roman" pitchFamily="18" charset="0"/>
                <a:cs typeface="Times New Roman" pitchFamily="18" charset="0"/>
              </a:rPr>
              <a:t>пожаров по виду горючего компонента:</a:t>
            </a:r>
            <a:r>
              <a:rPr lang="ru-RU" sz="2400" b="1" dirty="0">
                <a:latin typeface="Times New Roman" pitchFamily="18" charset="0"/>
                <a:cs typeface="Times New Roman" pitchFamily="18" charset="0"/>
              </a:rPr>
              <a:t> </a:t>
            </a:r>
          </a:p>
          <a:p>
            <a:pPr marL="45720" indent="0" algn="just">
              <a:buNone/>
            </a:pPr>
            <a:r>
              <a:rPr lang="ru-RU" sz="2400" b="1" dirty="0">
                <a:latin typeface="Times New Roman" pitchFamily="18" charset="0"/>
                <a:cs typeface="Times New Roman" pitchFamily="18" charset="0"/>
              </a:rPr>
              <a:t>А</a:t>
            </a:r>
            <a:r>
              <a:rPr lang="ru-RU" sz="2400" dirty="0">
                <a:latin typeface="Times New Roman" pitchFamily="18" charset="0"/>
                <a:cs typeface="Times New Roman" pitchFamily="18" charset="0"/>
              </a:rPr>
              <a:t> — пожары твёрдых горючих материалов и веществ. А1 — горение твёрдых веществ, которое сопровождается тлением (например, дерево, бумага, солома, уголь, текстильные изделия). А2 — горение твёрдых веществ, которое не сопровождается тлением (например, пластмасса). </a:t>
            </a:r>
          </a:p>
          <a:p>
            <a:pPr marL="45720" indent="0" algn="just">
              <a:buNone/>
            </a:pPr>
            <a:r>
              <a:rPr lang="ru-RU" sz="2400" b="1" dirty="0">
                <a:latin typeface="Times New Roman" pitchFamily="18" charset="0"/>
                <a:cs typeface="Times New Roman" pitchFamily="18" charset="0"/>
              </a:rPr>
              <a:t>B</a:t>
            </a:r>
            <a:r>
              <a:rPr lang="ru-RU" sz="2400" dirty="0">
                <a:latin typeface="Times New Roman" pitchFamily="18" charset="0"/>
                <a:cs typeface="Times New Roman" pitchFamily="18" charset="0"/>
              </a:rPr>
              <a:t> — пожары плавящихся твёрдых материалов и веществ и горючих жидкостей. B1 — горение жидких веществ, которые не растворяются в воде (например, бензин, эфир, нефтяное топливо), и сжижаемых твёрдых веществ (например, парафин). B2 — горение жидких веществ, которые растворяются в воде (например, спирты, метанол, глицерин). </a:t>
            </a:r>
          </a:p>
          <a:p>
            <a:pPr marL="45720" indent="0" algn="just">
              <a:buNone/>
            </a:pPr>
            <a:r>
              <a:rPr lang="ru-RU" sz="2400" b="1" dirty="0">
                <a:latin typeface="Times New Roman" pitchFamily="18" charset="0"/>
                <a:cs typeface="Times New Roman" pitchFamily="18" charset="0"/>
              </a:rPr>
              <a:t>C</a:t>
            </a:r>
            <a:r>
              <a:rPr lang="ru-RU" sz="2400" dirty="0">
                <a:latin typeface="Times New Roman" pitchFamily="18" charset="0"/>
                <a:cs typeface="Times New Roman" pitchFamily="18" charset="0"/>
              </a:rPr>
              <a:t> — горение газообразных веществ (например, пропан, водород, бытовой газ). </a:t>
            </a:r>
          </a:p>
          <a:p>
            <a:pPr marL="45720" indent="0" algn="just">
              <a:buNone/>
            </a:pPr>
            <a:r>
              <a:rPr lang="ru-RU" sz="2400" b="1" dirty="0">
                <a:latin typeface="Times New Roman" pitchFamily="18" charset="0"/>
                <a:cs typeface="Times New Roman" pitchFamily="18" charset="0"/>
              </a:rPr>
              <a:t>D</a:t>
            </a:r>
            <a:r>
              <a:rPr lang="ru-RU" sz="2400" dirty="0">
                <a:latin typeface="Times New Roman" pitchFamily="18" charset="0"/>
                <a:cs typeface="Times New Roman" pitchFamily="18" charset="0"/>
              </a:rPr>
              <a:t> — горение металлов. D1 — горение лёгких металлов, исключая щелочные (например, алюминий, магний и их сплавы). D2 — горение щелочных и иных подобных металлов (например, натрий, калий). D3 — горение металлосодержащих соединений (например, металлоорганические соединения, гибриды металлов). </a:t>
            </a:r>
          </a:p>
          <a:p>
            <a:pPr marL="45720" indent="0" algn="just">
              <a:buNone/>
            </a:pPr>
            <a:r>
              <a:rPr lang="ru-RU" sz="2400" b="1" dirty="0">
                <a:latin typeface="Times New Roman" pitchFamily="18" charset="0"/>
                <a:cs typeface="Times New Roman" pitchFamily="18" charset="0"/>
              </a:rPr>
              <a:t>E</a:t>
            </a:r>
            <a:r>
              <a:rPr lang="ru-RU" sz="2400" dirty="0">
                <a:latin typeface="Times New Roman" pitchFamily="18" charset="0"/>
                <a:cs typeface="Times New Roman" pitchFamily="18" charset="0"/>
              </a:rPr>
              <a:t> — пожары горючих материалов и веществ электроустановок, которые находятся под напряжением. </a:t>
            </a:r>
          </a:p>
          <a:p>
            <a:pPr marL="45720" indent="0" algn="just">
              <a:buNone/>
            </a:pPr>
            <a:r>
              <a:rPr lang="ru-RU" sz="2400" b="1" dirty="0">
                <a:latin typeface="Times New Roman" pitchFamily="18" charset="0"/>
                <a:cs typeface="Times New Roman" pitchFamily="18" charset="0"/>
              </a:rPr>
              <a:t>F</a:t>
            </a:r>
            <a:r>
              <a:rPr lang="ru-RU" sz="2400" dirty="0">
                <a:latin typeface="Times New Roman" pitchFamily="18" charset="0"/>
                <a:cs typeface="Times New Roman" pitchFamily="18" charset="0"/>
              </a:rPr>
              <a:t> — пожары радиоактивных веществ и отходов, ядерных материалов. </a:t>
            </a:r>
          </a:p>
          <a:p>
            <a:pPr marL="45720" indent="0">
              <a:buNone/>
            </a:pPr>
            <a:endParaRPr lang="ru-RU" dirty="0"/>
          </a:p>
        </p:txBody>
      </p:sp>
    </p:spTree>
    <p:extLst>
      <p:ext uri="{BB962C8B-B14F-4D97-AF65-F5344CB8AC3E}">
        <p14:creationId xmlns:p14="http://schemas.microsoft.com/office/powerpoint/2010/main" val="126383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1600" y="15363"/>
            <a:ext cx="6500192" cy="249208"/>
          </a:xfrm>
        </p:spPr>
        <p:txBody>
          <a:bodyPr>
            <a:normAutofit fontScale="55000" lnSpcReduction="20000"/>
          </a:bodyPr>
          <a:lstStyle/>
          <a:p>
            <a:pPr marL="45720" indent="0">
              <a:buNone/>
            </a:pPr>
            <a:endParaRPr lang="ru-R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255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fontScale="92500" lnSpcReduction="20000"/>
          </a:bodyPr>
          <a:lstStyle/>
          <a:p>
            <a:pPr marL="45720" indent="0">
              <a:buNone/>
            </a:pPr>
            <a:endParaRPr lang="ru-RU" b="1" u="sng" dirty="0" smtClean="0"/>
          </a:p>
          <a:p>
            <a:pPr marL="45720" indent="0" algn="just">
              <a:buNone/>
            </a:pPr>
            <a:r>
              <a:rPr lang="ru-RU" sz="2400" b="1" u="sng" dirty="0" smtClean="0">
                <a:latin typeface="Times New Roman" pitchFamily="18" charset="0"/>
                <a:cs typeface="Times New Roman" pitchFamily="18" charset="0"/>
              </a:rPr>
              <a:t>Виды </a:t>
            </a:r>
            <a:r>
              <a:rPr lang="ru-RU" sz="2400" b="1" u="sng" dirty="0">
                <a:latin typeface="Times New Roman" pitchFamily="18" charset="0"/>
                <a:cs typeface="Times New Roman" pitchFamily="18" charset="0"/>
              </a:rPr>
              <a:t>пожаров классифицируют по следующим параметрам</a:t>
            </a:r>
            <a:r>
              <a:rPr lang="ru-RU" sz="2400" b="1" dirty="0">
                <a:latin typeface="Times New Roman" pitchFamily="18" charset="0"/>
                <a:cs typeface="Times New Roman" pitchFamily="18" charset="0"/>
              </a:rPr>
              <a:t>:</a:t>
            </a:r>
          </a:p>
          <a:p>
            <a:pPr marL="45720" indent="0" algn="just">
              <a:buNone/>
            </a:pPr>
            <a:r>
              <a:rPr lang="ru-RU" sz="2400" dirty="0" smtClean="0">
                <a:latin typeface="Times New Roman" pitchFamily="18" charset="0"/>
                <a:cs typeface="Times New Roman" pitchFamily="18" charset="0"/>
              </a:rPr>
              <a:t>- </a:t>
            </a:r>
            <a:r>
              <a:rPr lang="ru-RU" sz="2400" dirty="0" smtClean="0">
                <a:solidFill>
                  <a:srgbClr val="FF0000"/>
                </a:solidFill>
                <a:latin typeface="Times New Roman" pitchFamily="18" charset="0"/>
                <a:cs typeface="Times New Roman" pitchFamily="18" charset="0"/>
              </a:rPr>
              <a:t>по </a:t>
            </a:r>
            <a:r>
              <a:rPr lang="ru-RU" sz="2400" dirty="0">
                <a:solidFill>
                  <a:srgbClr val="FF0000"/>
                </a:solidFill>
                <a:latin typeface="Times New Roman" pitchFamily="18" charset="0"/>
                <a:cs typeface="Times New Roman" pitchFamily="18" charset="0"/>
              </a:rPr>
              <a:t>виду горючего </a:t>
            </a:r>
            <a:r>
              <a:rPr lang="ru-RU" sz="2400" dirty="0" smtClean="0">
                <a:solidFill>
                  <a:srgbClr val="FF0000"/>
                </a:solidFill>
                <a:latin typeface="Times New Roman" pitchFamily="18" charset="0"/>
                <a:cs typeface="Times New Roman" pitchFamily="18" charset="0"/>
              </a:rPr>
              <a:t>компонента</a:t>
            </a:r>
            <a:r>
              <a:rPr lang="ru-RU" sz="2400" dirty="0" smtClean="0">
                <a:latin typeface="Times New Roman" pitchFamily="18" charset="0"/>
                <a:cs typeface="Times New Roman" pitchFamily="18" charset="0"/>
              </a:rPr>
              <a:t>;</a:t>
            </a:r>
          </a:p>
          <a:p>
            <a:pPr algn="just">
              <a:buFontTx/>
              <a:buChar char="-"/>
            </a:pPr>
            <a:r>
              <a:rPr lang="ru-RU" sz="2400" dirty="0" smtClean="0">
                <a:solidFill>
                  <a:srgbClr val="FF0000"/>
                </a:solidFill>
                <a:latin typeface="Times New Roman" pitchFamily="18" charset="0"/>
                <a:cs typeface="Times New Roman" pitchFamily="18" charset="0"/>
              </a:rPr>
              <a:t>по </a:t>
            </a:r>
            <a:r>
              <a:rPr lang="ru-RU" sz="2400" dirty="0">
                <a:solidFill>
                  <a:srgbClr val="FF0000"/>
                </a:solidFill>
                <a:latin typeface="Times New Roman" pitchFamily="18" charset="0"/>
                <a:cs typeface="Times New Roman" pitchFamily="18" charset="0"/>
              </a:rPr>
              <a:t>месту </a:t>
            </a:r>
            <a:r>
              <a:rPr lang="ru-RU" sz="2400" dirty="0" smtClean="0">
                <a:solidFill>
                  <a:srgbClr val="FF0000"/>
                </a:solidFill>
                <a:latin typeface="Times New Roman" pitchFamily="18" charset="0"/>
                <a:cs typeface="Times New Roman" pitchFamily="18" charset="0"/>
              </a:rPr>
              <a:t>возникновения:</a:t>
            </a:r>
          </a:p>
          <a:p>
            <a:pPr marL="45720" indent="0" algn="just">
              <a:buNone/>
            </a:pPr>
            <a:r>
              <a:rPr lang="ru-RU" sz="2400" dirty="0">
                <a:latin typeface="Times New Roman" pitchFamily="18" charset="0"/>
                <a:cs typeface="Times New Roman" pitchFamily="18" charset="0"/>
              </a:rPr>
              <a:t>а</a:t>
            </a:r>
            <a:r>
              <a:rPr lang="ru-RU" sz="2400" dirty="0" smtClean="0">
                <a:latin typeface="Times New Roman" pitchFamily="18" charset="0"/>
                <a:cs typeface="Times New Roman" pitchFamily="18" charset="0"/>
              </a:rPr>
              <a:t>) бытовые - возникают </a:t>
            </a:r>
            <a:r>
              <a:rPr lang="ru-RU" sz="2400" dirty="0">
                <a:latin typeface="Times New Roman" pitchFamily="18" charset="0"/>
                <a:cs typeface="Times New Roman" pitchFamily="18" charset="0"/>
              </a:rPr>
              <a:t>в жилых и общественных зданиях, торговых центрах, офисах и других местах, где есть </a:t>
            </a:r>
            <a:r>
              <a:rPr lang="ru-RU" sz="2400" dirty="0" smtClean="0">
                <a:latin typeface="Times New Roman" pitchFamily="18" charset="0"/>
                <a:cs typeface="Times New Roman" pitchFamily="18" charset="0"/>
              </a:rPr>
              <a:t>люди</a:t>
            </a:r>
            <a:r>
              <a:rPr lang="ru-RU" sz="2400" dirty="0">
                <a:latin typeface="Times New Roman" pitchFamily="18" charset="0"/>
                <a:cs typeface="Times New Roman" pitchFamily="18" charset="0"/>
              </a:rPr>
              <a:t>;</a:t>
            </a:r>
          </a:p>
          <a:p>
            <a:pPr marL="45720" indent="0" algn="just">
              <a:buNone/>
            </a:pPr>
            <a:r>
              <a:rPr lang="ru-RU" sz="2400" dirty="0">
                <a:latin typeface="Times New Roman" pitchFamily="18" charset="0"/>
                <a:cs typeface="Times New Roman" pitchFamily="18" charset="0"/>
              </a:rPr>
              <a:t>б</a:t>
            </a:r>
            <a:r>
              <a:rPr lang="ru-RU" sz="2400" dirty="0" smtClean="0">
                <a:latin typeface="Times New Roman" pitchFamily="18" charset="0"/>
                <a:cs typeface="Times New Roman" pitchFamily="18" charset="0"/>
              </a:rPr>
              <a:t>) природные</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в</a:t>
            </a:r>
            <a:r>
              <a:rPr lang="ru-RU" sz="2400" dirty="0" smtClean="0">
                <a:latin typeface="Times New Roman" pitchFamily="18" charset="0"/>
                <a:cs typeface="Times New Roman" pitchFamily="18" charset="0"/>
              </a:rPr>
              <a:t>озникают </a:t>
            </a:r>
            <a:r>
              <a:rPr lang="ru-RU" sz="2400" dirty="0">
                <a:latin typeface="Times New Roman" pitchFamily="18" charset="0"/>
                <a:cs typeface="Times New Roman" pitchFamily="18" charset="0"/>
              </a:rPr>
              <a:t>в природной среде, например, лесные, степные, торфяные </a:t>
            </a:r>
            <a:r>
              <a:rPr lang="ru-RU" sz="2400" dirty="0" smtClean="0">
                <a:latin typeface="Times New Roman" pitchFamily="18" charset="0"/>
                <a:cs typeface="Times New Roman" pitchFamily="18" charset="0"/>
              </a:rPr>
              <a:t>пожары</a:t>
            </a:r>
            <a:r>
              <a:rPr lang="ru-RU" sz="2400" dirty="0">
                <a:latin typeface="Times New Roman" pitchFamily="18" charset="0"/>
                <a:cs typeface="Times New Roman" pitchFamily="18" charset="0"/>
              </a:rPr>
              <a:t>;</a:t>
            </a:r>
          </a:p>
          <a:p>
            <a:pPr marL="45720" indent="0" algn="just">
              <a:buNone/>
            </a:pPr>
            <a:r>
              <a:rPr lang="ru-RU" sz="2400" dirty="0">
                <a:latin typeface="Times New Roman" pitchFamily="18" charset="0"/>
                <a:cs typeface="Times New Roman" pitchFamily="18" charset="0"/>
              </a:rPr>
              <a:t>в</a:t>
            </a:r>
            <a:r>
              <a:rPr lang="ru-RU" sz="2400" dirty="0" smtClean="0">
                <a:latin typeface="Times New Roman" pitchFamily="18" charset="0"/>
                <a:cs typeface="Times New Roman" pitchFamily="18" charset="0"/>
              </a:rPr>
              <a:t>) производственные</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в</a:t>
            </a:r>
            <a:r>
              <a:rPr lang="ru-RU" sz="2400" dirty="0" smtClean="0">
                <a:latin typeface="Times New Roman" pitchFamily="18" charset="0"/>
                <a:cs typeface="Times New Roman" pitchFamily="18" charset="0"/>
              </a:rPr>
              <a:t>озникают </a:t>
            </a:r>
            <a:r>
              <a:rPr lang="ru-RU" sz="2400" dirty="0">
                <a:latin typeface="Times New Roman" pitchFamily="18" charset="0"/>
                <a:cs typeface="Times New Roman" pitchFamily="18" charset="0"/>
              </a:rPr>
              <a:t>на территории промышленных объектов, складов, строительных площадок</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algn="just">
              <a:buFontTx/>
              <a:buChar char="-"/>
            </a:pPr>
            <a:r>
              <a:rPr lang="ru-RU" sz="2400" dirty="0" smtClean="0">
                <a:solidFill>
                  <a:srgbClr val="FF0000"/>
                </a:solidFill>
                <a:latin typeface="Times New Roman" pitchFamily="18" charset="0"/>
                <a:cs typeface="Times New Roman" pitchFamily="18" charset="0"/>
              </a:rPr>
              <a:t>по </a:t>
            </a:r>
            <a:r>
              <a:rPr lang="ru-RU" sz="2400" dirty="0">
                <a:solidFill>
                  <a:srgbClr val="FF0000"/>
                </a:solidFill>
                <a:latin typeface="Times New Roman" pitchFamily="18" charset="0"/>
                <a:cs typeface="Times New Roman" pitchFamily="18" charset="0"/>
              </a:rPr>
              <a:t>масштабу</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45720" indent="0" algn="just">
              <a:buNone/>
            </a:pPr>
            <a:r>
              <a:rPr lang="ru-RU" sz="2400" dirty="0" smtClean="0">
                <a:latin typeface="Times New Roman" pitchFamily="18" charset="0"/>
                <a:cs typeface="Times New Roman" pitchFamily="18" charset="0"/>
              </a:rPr>
              <a:t>а) отдельные - это </a:t>
            </a:r>
            <a:r>
              <a:rPr lang="ru-RU" sz="2400" dirty="0">
                <a:latin typeface="Times New Roman" pitchFamily="18" charset="0"/>
                <a:cs typeface="Times New Roman" pitchFamily="18" charset="0"/>
              </a:rPr>
              <a:t>пожары, возникшие в отдельном здании или сооружении. Также их называют городскими </a:t>
            </a:r>
            <a:r>
              <a:rPr lang="ru-RU" sz="2400" dirty="0" smtClean="0">
                <a:latin typeface="Times New Roman" pitchFamily="18" charset="0"/>
                <a:cs typeface="Times New Roman" pitchFamily="18" charset="0"/>
              </a:rPr>
              <a:t>пожарами</a:t>
            </a:r>
            <a:r>
              <a:rPr lang="ru-RU" sz="2400" dirty="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p>
          <a:p>
            <a:pPr marL="45720" indent="0" algn="just">
              <a:lnSpc>
                <a:spcPct val="120000"/>
              </a:lnSpc>
              <a:buNone/>
            </a:pPr>
            <a:r>
              <a:rPr lang="ru-RU" sz="2400" dirty="0">
                <a:latin typeface="Times New Roman" pitchFamily="18" charset="0"/>
                <a:cs typeface="Times New Roman" pitchFamily="18" charset="0"/>
              </a:rPr>
              <a:t>б</a:t>
            </a:r>
            <a:r>
              <a:rPr lang="ru-RU" sz="2400" dirty="0" smtClean="0">
                <a:latin typeface="Times New Roman" pitchFamily="18" charset="0"/>
                <a:cs typeface="Times New Roman" pitchFamily="18" charset="0"/>
              </a:rPr>
              <a:t>) сплошные</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это</a:t>
            </a:r>
            <a:r>
              <a:rPr lang="ru-RU" sz="2400" dirty="0">
                <a:latin typeface="Times New Roman" pitchFamily="18" charset="0"/>
                <a:cs typeface="Times New Roman" pitchFamily="18" charset="0"/>
              </a:rPr>
              <a:t> одновременное интенсивное горение преобладающего количества зданий и сооружений на данном участке застройки (более 90% зданий и сооружений). </a:t>
            </a:r>
          </a:p>
          <a:p>
            <a:pPr marL="45720" indent="0" algn="just">
              <a:lnSpc>
                <a:spcPct val="120000"/>
              </a:lnSpc>
              <a:buNone/>
            </a:pPr>
            <a:r>
              <a:rPr lang="ru-RU" sz="2400" dirty="0">
                <a:latin typeface="Times New Roman" pitchFamily="18" charset="0"/>
                <a:cs typeface="Times New Roman" pitchFamily="18" charset="0"/>
              </a:rPr>
              <a:t>Продвижение людей и техники через участок сплошного пожара невозможно без средств защиты от теплового </a:t>
            </a:r>
            <a:r>
              <a:rPr lang="ru-RU" sz="2400" dirty="0" smtClean="0">
                <a:latin typeface="Times New Roman" pitchFamily="18" charset="0"/>
                <a:cs typeface="Times New Roman" pitchFamily="18" charset="0"/>
              </a:rPr>
              <a:t>излучения; </a:t>
            </a:r>
          </a:p>
          <a:p>
            <a:pPr marL="45720" indent="0">
              <a:buNone/>
            </a:pPr>
            <a:endParaRPr lang="ru-RU" dirty="0"/>
          </a:p>
          <a:p>
            <a:endParaRPr lang="ru-RU" dirty="0"/>
          </a:p>
        </p:txBody>
      </p:sp>
    </p:spTree>
    <p:extLst>
      <p:ext uri="{BB962C8B-B14F-4D97-AF65-F5344CB8AC3E}">
        <p14:creationId xmlns:p14="http://schemas.microsoft.com/office/powerpoint/2010/main" val="3373836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fontScale="92500" lnSpcReduction="20000"/>
          </a:bodyPr>
          <a:lstStyle/>
          <a:p>
            <a:pPr marL="45720" indent="0" algn="just">
              <a:buNone/>
            </a:pPr>
            <a:r>
              <a:rPr lang="ru-RU" sz="2400" dirty="0" smtClean="0">
                <a:latin typeface="Times New Roman" pitchFamily="18" charset="0"/>
                <a:cs typeface="Times New Roman" pitchFamily="18" charset="0"/>
              </a:rPr>
              <a:t>в</a:t>
            </a:r>
            <a:r>
              <a:rPr lang="ru-RU" sz="2400" dirty="0">
                <a:latin typeface="Times New Roman" pitchFamily="18" charset="0"/>
                <a:cs typeface="Times New Roman" pitchFamily="18" charset="0"/>
              </a:rPr>
              <a:t>) массовые - это совокупность отдельных и сплошных пожаров в зданиях или на открытых крупных складах различных горючих материалов, одновременно возникающих и развивающихся на большой площади; </a:t>
            </a:r>
          </a:p>
          <a:p>
            <a:pPr marL="45720" indent="0" algn="just">
              <a:buNone/>
            </a:pPr>
            <a:r>
              <a:rPr lang="ru-RU" sz="2400" dirty="0">
                <a:latin typeface="Times New Roman" pitchFamily="18" charset="0"/>
                <a:cs typeface="Times New Roman" pitchFamily="18" charset="0"/>
              </a:rPr>
              <a:t>г) огненный шторм - одна из форм крупного пожара, для которой характерны образование мощного восходящего потока нагретого воздуха и продуктов сгорания в центре, и приток в очаг пожара свежего воздуха со всех сторон с ураганной скоростью</a:t>
            </a:r>
            <a:r>
              <a:rPr lang="ru-RU" sz="2400" dirty="0" smtClean="0">
                <a:latin typeface="Times New Roman" pitchFamily="18" charset="0"/>
                <a:cs typeface="Times New Roman" pitchFamily="18" charset="0"/>
              </a:rPr>
              <a:t>.</a:t>
            </a:r>
            <a:endParaRPr lang="ru-RU" sz="2400" dirty="0">
              <a:solidFill>
                <a:srgbClr val="FF0000"/>
              </a:solidFill>
              <a:latin typeface="Times New Roman" pitchFamily="18" charset="0"/>
              <a:cs typeface="Times New Roman" pitchFamily="18" charset="0"/>
            </a:endParaRPr>
          </a:p>
          <a:p>
            <a:pPr algn="just">
              <a:buFontTx/>
              <a:buChar char="-"/>
            </a:pPr>
            <a:r>
              <a:rPr lang="ru-RU" sz="2400" dirty="0" smtClean="0">
                <a:solidFill>
                  <a:srgbClr val="FF0000"/>
                </a:solidFill>
                <a:latin typeface="Times New Roman" pitchFamily="18" charset="0"/>
                <a:cs typeface="Times New Roman" pitchFamily="18" charset="0"/>
              </a:rPr>
              <a:t>по </a:t>
            </a:r>
            <a:r>
              <a:rPr lang="ru-RU" sz="2400" dirty="0">
                <a:solidFill>
                  <a:srgbClr val="FF0000"/>
                </a:solidFill>
                <a:latin typeface="Times New Roman" pitchFamily="18" charset="0"/>
                <a:cs typeface="Times New Roman" pitchFamily="18" charset="0"/>
              </a:rPr>
              <a:t>времени реагирования</a:t>
            </a:r>
            <a:r>
              <a:rPr lang="ru-RU" sz="2400" dirty="0">
                <a:latin typeface="Times New Roman" pitchFamily="18" charset="0"/>
                <a:cs typeface="Times New Roman" pitchFamily="18" charset="0"/>
              </a:rPr>
              <a:t>: </a:t>
            </a:r>
          </a:p>
          <a:p>
            <a:pPr marL="45720" indent="0" algn="just">
              <a:buNone/>
            </a:pPr>
            <a:r>
              <a:rPr lang="ru-RU" sz="2400" dirty="0">
                <a:latin typeface="Times New Roman" pitchFamily="18" charset="0"/>
                <a:cs typeface="Times New Roman" pitchFamily="18" charset="0"/>
              </a:rPr>
              <a:t>а) запущенные - это пожары, которые получили значительное развитие по различным причинам (например, в связи с поздним обнаружением пожара или сообщением в пожарную охрану).  Для тушения запущенных пожаров, как правило, оказывается недостаточно сил и средств первых прибывших </a:t>
            </a:r>
            <a:r>
              <a:rPr lang="ru-RU" sz="2400" dirty="0" smtClean="0">
                <a:latin typeface="Times New Roman" pitchFamily="18" charset="0"/>
                <a:cs typeface="Times New Roman" pitchFamily="18" charset="0"/>
              </a:rPr>
              <a:t>подразделений;</a:t>
            </a:r>
            <a:r>
              <a:rPr lang="ru-RU" sz="2400" dirty="0">
                <a:latin typeface="Times New Roman" pitchFamily="18" charset="0"/>
                <a:cs typeface="Times New Roman" pitchFamily="18" charset="0"/>
              </a:rPr>
              <a:t> </a:t>
            </a:r>
          </a:p>
          <a:p>
            <a:pPr marL="45720" indent="0" algn="just">
              <a:buNone/>
            </a:pPr>
            <a:r>
              <a:rPr lang="ru-RU" sz="2400" dirty="0">
                <a:latin typeface="Times New Roman" pitchFamily="18" charset="0"/>
                <a:cs typeface="Times New Roman" pitchFamily="18" charset="0"/>
              </a:rPr>
              <a:t>б) новые - это новый очаг возгорания</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marL="45720" indent="0">
              <a:buNone/>
            </a:pPr>
            <a:r>
              <a:rPr lang="ru-RU" sz="2400" dirty="0">
                <a:solidFill>
                  <a:srgbClr val="FF0000"/>
                </a:solidFill>
                <a:latin typeface="Times New Roman" pitchFamily="18" charset="0"/>
                <a:cs typeface="Times New Roman" pitchFamily="18" charset="0"/>
              </a:rPr>
              <a:t>По </a:t>
            </a:r>
            <a:r>
              <a:rPr lang="ru-RU" sz="2400" dirty="0" smtClean="0">
                <a:solidFill>
                  <a:srgbClr val="FF0000"/>
                </a:solidFill>
                <a:latin typeface="Times New Roman" pitchFamily="18" charset="0"/>
                <a:cs typeface="Times New Roman" pitchFamily="18" charset="0"/>
              </a:rPr>
              <a:t>интенсивности</a:t>
            </a:r>
            <a:r>
              <a:rPr lang="ru-RU" sz="2400" dirty="0" smtClean="0">
                <a:latin typeface="Times New Roman" pitchFamily="18" charset="0"/>
                <a:cs typeface="Times New Roman" pitchFamily="18" charset="0"/>
              </a:rPr>
              <a:t>:</a:t>
            </a:r>
          </a:p>
          <a:p>
            <a:pPr marL="45720" indent="0" algn="just">
              <a:buNone/>
            </a:pPr>
            <a:r>
              <a:rPr lang="ru-RU" sz="2400" dirty="0">
                <a:latin typeface="Times New Roman" pitchFamily="18" charset="0"/>
                <a:cs typeface="Times New Roman" pitchFamily="18" charset="0"/>
              </a:rPr>
              <a:t>а</a:t>
            </a:r>
            <a:r>
              <a:rPr lang="ru-RU" sz="2400" dirty="0" smtClean="0">
                <a:latin typeface="Times New Roman" pitchFamily="18" charset="0"/>
                <a:cs typeface="Times New Roman" pitchFamily="18" charset="0"/>
              </a:rPr>
              <a:t>) слабые</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a:t>
            </a:r>
            <a:r>
              <a:rPr lang="ru-RU" sz="2400" dirty="0" smtClean="0">
                <a:latin typeface="Times New Roman" pitchFamily="18" charset="0"/>
                <a:cs typeface="Times New Roman" pitchFamily="18" charset="0"/>
              </a:rPr>
              <a:t>лощадь </a:t>
            </a:r>
            <a:r>
              <a:rPr lang="ru-RU" sz="2400" dirty="0">
                <a:latin typeface="Times New Roman" pitchFamily="18" charset="0"/>
                <a:cs typeface="Times New Roman" pitchFamily="18" charset="0"/>
              </a:rPr>
              <a:t>горения относительно небольшая, количество тепла, которое выделяется, также </a:t>
            </a:r>
            <a:r>
              <a:rPr lang="ru-RU" sz="2400" dirty="0" smtClean="0">
                <a:latin typeface="Times New Roman" pitchFamily="18" charset="0"/>
                <a:cs typeface="Times New Roman" pitchFamily="18" charset="0"/>
              </a:rPr>
              <a:t>небольшое;</a:t>
            </a:r>
            <a:endParaRPr lang="ru-RU" sz="2400" dirty="0">
              <a:latin typeface="Times New Roman" pitchFamily="18" charset="0"/>
              <a:cs typeface="Times New Roman" pitchFamily="18" charset="0"/>
            </a:endParaRPr>
          </a:p>
          <a:p>
            <a:pPr marL="45720" indent="0" algn="just">
              <a:buNone/>
            </a:pPr>
            <a:r>
              <a:rPr lang="ru-RU" sz="2400" dirty="0">
                <a:latin typeface="Times New Roman" pitchFamily="18" charset="0"/>
                <a:cs typeface="Times New Roman" pitchFamily="18" charset="0"/>
              </a:rPr>
              <a:t>б</a:t>
            </a:r>
            <a:r>
              <a:rPr lang="ru-RU" sz="2400" dirty="0" smtClean="0">
                <a:latin typeface="Times New Roman" pitchFamily="18" charset="0"/>
                <a:cs typeface="Times New Roman" pitchFamily="18" charset="0"/>
              </a:rPr>
              <a:t>) средние</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г</a:t>
            </a:r>
            <a:r>
              <a:rPr lang="ru-RU" sz="2400" dirty="0" smtClean="0">
                <a:latin typeface="Times New Roman" pitchFamily="18" charset="0"/>
                <a:cs typeface="Times New Roman" pitchFamily="18" charset="0"/>
              </a:rPr>
              <a:t>орят </a:t>
            </a:r>
            <a:r>
              <a:rPr lang="ru-RU" sz="2400" dirty="0">
                <a:latin typeface="Times New Roman" pitchFamily="18" charset="0"/>
                <a:cs typeface="Times New Roman" pitchFamily="18" charset="0"/>
              </a:rPr>
              <a:t>не только отдельные конструкции, но и мебель, а также отдельные элементы </a:t>
            </a:r>
            <a:r>
              <a:rPr lang="ru-RU" sz="2400" dirty="0" smtClean="0">
                <a:latin typeface="Times New Roman" pitchFamily="18" charset="0"/>
                <a:cs typeface="Times New Roman" pitchFamily="18" charset="0"/>
              </a:rPr>
              <a:t>интерьера;</a:t>
            </a:r>
            <a:endParaRPr lang="ru-RU" sz="2400" dirty="0">
              <a:latin typeface="Times New Roman" pitchFamily="18" charset="0"/>
              <a:cs typeface="Times New Roman" pitchFamily="18" charset="0"/>
            </a:endParaRPr>
          </a:p>
          <a:p>
            <a:pPr marL="45720" indent="0" algn="just">
              <a:buNone/>
            </a:pPr>
            <a:r>
              <a:rPr lang="ru-RU" sz="2400" dirty="0">
                <a:latin typeface="Times New Roman" pitchFamily="18" charset="0"/>
                <a:cs typeface="Times New Roman" pitchFamily="18" charset="0"/>
              </a:rPr>
              <a:t>в</a:t>
            </a:r>
            <a:r>
              <a:rPr lang="ru-RU" sz="2400" dirty="0" smtClean="0">
                <a:latin typeface="Times New Roman" pitchFamily="18" charset="0"/>
                <a:cs typeface="Times New Roman" pitchFamily="18" charset="0"/>
              </a:rPr>
              <a:t>) сильные - горят </a:t>
            </a:r>
            <a:r>
              <a:rPr lang="ru-RU" sz="2400" dirty="0">
                <a:latin typeface="Times New Roman" pitchFamily="18" charset="0"/>
                <a:cs typeface="Times New Roman" pitchFamily="18" charset="0"/>
              </a:rPr>
              <a:t>все конструкции и элементы интерьера, а также предметы, которые находятся в помещении. </a:t>
            </a:r>
          </a:p>
          <a:p>
            <a:endParaRPr lang="ru-RU" dirty="0"/>
          </a:p>
        </p:txBody>
      </p:sp>
    </p:spTree>
    <p:extLst>
      <p:ext uri="{BB962C8B-B14F-4D97-AF65-F5344CB8AC3E}">
        <p14:creationId xmlns:p14="http://schemas.microsoft.com/office/powerpoint/2010/main" val="1000981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lnSpcReduction="10000"/>
          </a:bodyPr>
          <a:lstStyle/>
          <a:p>
            <a:pPr marL="45720" indent="0" algn="just">
              <a:buNone/>
            </a:pPr>
            <a:endParaRPr lang="ru-RU" sz="2400" dirty="0">
              <a:solidFill>
                <a:srgbClr val="FF0000"/>
              </a:solidFill>
            </a:endParaRPr>
          </a:p>
          <a:p>
            <a:pPr marL="45720" indent="0" algn="just">
              <a:buNone/>
            </a:pPr>
            <a:r>
              <a:rPr lang="ru-RU" b="1" dirty="0" smtClean="0">
                <a:solidFill>
                  <a:srgbClr val="FF0000"/>
                </a:solidFill>
                <a:latin typeface="Times New Roman" pitchFamily="18" charset="0"/>
                <a:cs typeface="Times New Roman" pitchFamily="18" charset="0"/>
              </a:rPr>
              <a:t>- по типу</a:t>
            </a:r>
            <a:r>
              <a:rPr lang="ru-RU" dirty="0">
                <a:solidFill>
                  <a:srgbClr val="FF0000"/>
                </a:solidFill>
                <a:latin typeface="Times New Roman" pitchFamily="18" charset="0"/>
                <a:cs typeface="Times New Roman" pitchFamily="18" charset="0"/>
              </a:rPr>
              <a:t>:</a:t>
            </a:r>
            <a:r>
              <a:rPr lang="ru-RU" dirty="0" smtClean="0">
                <a:solidFill>
                  <a:srgbClr val="FF0000"/>
                </a:solidFill>
                <a:latin typeface="Times New Roman" pitchFamily="18" charset="0"/>
                <a:cs typeface="Times New Roman" pitchFamily="18" charset="0"/>
              </a:rPr>
              <a:t> </a:t>
            </a:r>
          </a:p>
          <a:p>
            <a:pPr algn="just">
              <a:buFontTx/>
              <a:buChar char="-"/>
            </a:pPr>
            <a:r>
              <a:rPr lang="ru-RU" dirty="0" smtClean="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и</a:t>
            </a:r>
            <a:r>
              <a:rPr lang="ru-RU" dirty="0" smtClean="0">
                <a:latin typeface="Times New Roman" pitchFamily="18" charset="0"/>
                <a:cs typeface="Times New Roman" pitchFamily="18" charset="0"/>
              </a:rPr>
              <a:t>ндустриальные </a:t>
            </a:r>
            <a:r>
              <a:rPr lang="ru-RU" dirty="0">
                <a:latin typeface="Times New Roman" pitchFamily="18" charset="0"/>
                <a:cs typeface="Times New Roman" pitchFamily="18" charset="0"/>
              </a:rPr>
              <a:t>(пожары на заводах, фабриках и хранилищах</a:t>
            </a:r>
            <a:r>
              <a:rPr lang="ru-RU" dirty="0" smtClean="0">
                <a:latin typeface="Times New Roman" pitchFamily="18" charset="0"/>
                <a:cs typeface="Times New Roman" pitchFamily="18" charset="0"/>
              </a:rPr>
              <a:t>); </a:t>
            </a:r>
          </a:p>
          <a:p>
            <a:pPr algn="just">
              <a:buFontTx/>
              <a:buChar char="-"/>
            </a:pPr>
            <a:r>
              <a:rPr lang="ru-RU" dirty="0" smtClean="0">
                <a:latin typeface="Times New Roman" pitchFamily="18" charset="0"/>
                <a:cs typeface="Times New Roman" pitchFamily="18" charset="0"/>
              </a:rPr>
              <a:t>бытовые </a:t>
            </a:r>
            <a:r>
              <a:rPr lang="ru-RU" dirty="0">
                <a:latin typeface="Times New Roman" pitchFamily="18" charset="0"/>
                <a:cs typeface="Times New Roman" pitchFamily="18" charset="0"/>
              </a:rPr>
              <a:t>(пожары в жилых домах и на объектах культурно-бытового </a:t>
            </a:r>
            <a:r>
              <a:rPr lang="ru-RU" dirty="0" smtClean="0">
                <a:latin typeface="Times New Roman" pitchFamily="18" charset="0"/>
                <a:cs typeface="Times New Roman" pitchFamily="18" charset="0"/>
              </a:rPr>
              <a:t>назначения);</a:t>
            </a:r>
          </a:p>
          <a:p>
            <a:pPr algn="just">
              <a:buFontTx/>
              <a:buChar char="-"/>
            </a:pPr>
            <a:r>
              <a:rPr lang="ru-RU" dirty="0" smtClean="0">
                <a:latin typeface="Times New Roman" pitchFamily="18" charset="0"/>
                <a:cs typeface="Times New Roman" pitchFamily="18" charset="0"/>
              </a:rPr>
              <a:t>природные </a:t>
            </a:r>
            <a:r>
              <a:rPr lang="ru-RU" dirty="0">
                <a:latin typeface="Times New Roman" pitchFamily="18" charset="0"/>
                <a:cs typeface="Times New Roman" pitchFamily="18" charset="0"/>
              </a:rPr>
              <a:t>(лесные, степные, торфяные и ландшафтные пожары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buFontTx/>
              <a:buChar char="-"/>
            </a:pPr>
            <a:r>
              <a:rPr lang="ru-RU" dirty="0" smtClean="0">
                <a:solidFill>
                  <a:srgbClr val="FF0000"/>
                </a:solidFill>
                <a:latin typeface="Times New Roman" pitchFamily="18" charset="0"/>
                <a:cs typeface="Times New Roman" pitchFamily="18" charset="0"/>
              </a:rPr>
              <a:t>по </a:t>
            </a:r>
            <a:r>
              <a:rPr lang="ru-RU" dirty="0">
                <a:solidFill>
                  <a:srgbClr val="FF0000"/>
                </a:solidFill>
                <a:latin typeface="Times New Roman" pitchFamily="18" charset="0"/>
                <a:cs typeface="Times New Roman" pitchFamily="18" charset="0"/>
              </a:rPr>
              <a:t>внешним признакам горения</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45720" indent="0" algn="just">
              <a:buNone/>
            </a:pPr>
            <a:r>
              <a:rPr lang="ru-RU" dirty="0">
                <a:latin typeface="Times New Roman" pitchFamily="18" charset="0"/>
                <a:cs typeface="Times New Roman" pitchFamily="18" charset="0"/>
              </a:rPr>
              <a:t>а</a:t>
            </a:r>
            <a:r>
              <a:rPr lang="ru-RU" dirty="0" smtClean="0">
                <a:latin typeface="Times New Roman" pitchFamily="18" charset="0"/>
                <a:cs typeface="Times New Roman" pitchFamily="18" charset="0"/>
              </a:rPr>
              <a:t>) наружные - это </a:t>
            </a:r>
            <a:r>
              <a:rPr lang="ru-RU" dirty="0">
                <a:latin typeface="Times New Roman" pitchFamily="18" charset="0"/>
                <a:cs typeface="Times New Roman" pitchFamily="18" charset="0"/>
              </a:rPr>
              <a:t>возгорания, происходящие на открытых пространствах. Это могут быть здания, сооружения, технологические установки, площадки для хранения материальных ценностей, торфяные поля, сельхозугодия, лесные массивы и так </a:t>
            </a:r>
            <a:r>
              <a:rPr lang="ru-RU" dirty="0" smtClean="0">
                <a:latin typeface="Times New Roman" pitchFamily="18" charset="0"/>
                <a:cs typeface="Times New Roman" pitchFamily="18" charset="0"/>
              </a:rPr>
              <a:t>далее. Признаки </a:t>
            </a:r>
            <a:r>
              <a:rPr lang="ru-RU" dirty="0">
                <a:latin typeface="Times New Roman" pitchFamily="18" charset="0"/>
                <a:cs typeface="Times New Roman" pitchFamily="18" charset="0"/>
              </a:rPr>
              <a:t>наружных пожаров определяются визуально: появление дыма и </a:t>
            </a:r>
            <a:r>
              <a:rPr lang="ru-RU" dirty="0" smtClean="0">
                <a:latin typeface="Times New Roman" pitchFamily="18" charset="0"/>
                <a:cs typeface="Times New Roman" pitchFamily="18" charset="0"/>
              </a:rPr>
              <a:t>пламени;</a:t>
            </a:r>
          </a:p>
          <a:p>
            <a:pPr marL="45720" indent="0" algn="just">
              <a:buNone/>
            </a:pPr>
            <a:r>
              <a:rPr lang="ru-RU" dirty="0" smtClean="0">
                <a:latin typeface="Times New Roman" pitchFamily="18" charset="0"/>
                <a:cs typeface="Times New Roman" pitchFamily="18" charset="0"/>
              </a:rPr>
              <a:t>б) внутренние - это </a:t>
            </a:r>
            <a:r>
              <a:rPr lang="ru-RU" dirty="0">
                <a:latin typeface="Times New Roman" pitchFamily="18" charset="0"/>
                <a:cs typeface="Times New Roman" pitchFamily="18" charset="0"/>
              </a:rPr>
              <a:t>пожары, которые возникают и развиваются внутри здания. </a:t>
            </a:r>
            <a:r>
              <a:rPr lang="ru-RU" dirty="0" smtClean="0">
                <a:latin typeface="Times New Roman" pitchFamily="18" charset="0"/>
                <a:cs typeface="Times New Roman" pitchFamily="18" charset="0"/>
              </a:rPr>
              <a:t>Они </a:t>
            </a:r>
            <a:r>
              <a:rPr lang="ru-RU" dirty="0">
                <a:latin typeface="Times New Roman" pitchFamily="18" charset="0"/>
                <a:cs typeface="Times New Roman" pitchFamily="18" charset="0"/>
              </a:rPr>
              <a:t>подразделяются на два подтипа: </a:t>
            </a:r>
          </a:p>
          <a:p>
            <a:pPr marL="45720" indent="0" algn="just">
              <a:buNone/>
            </a:pPr>
            <a:r>
              <a:rPr lang="ru-RU" dirty="0" smtClean="0">
                <a:latin typeface="Times New Roman" pitchFamily="18" charset="0"/>
                <a:cs typeface="Times New Roman" pitchFamily="18" charset="0"/>
              </a:rPr>
              <a:t>- открытые - </a:t>
            </a:r>
            <a:r>
              <a:rPr lang="ru-RU" dirty="0">
                <a:latin typeface="Times New Roman" pitchFamily="18" charset="0"/>
                <a:cs typeface="Times New Roman" pitchFamily="18" charset="0"/>
              </a:rPr>
              <a:t>г</a:t>
            </a:r>
            <a:r>
              <a:rPr lang="ru-RU" dirty="0" smtClean="0">
                <a:latin typeface="Times New Roman" pitchFamily="18" charset="0"/>
                <a:cs typeface="Times New Roman" pitchFamily="18" charset="0"/>
              </a:rPr>
              <a:t>орение </a:t>
            </a:r>
            <a:r>
              <a:rPr lang="ru-RU" dirty="0">
                <a:latin typeface="Times New Roman" pitchFamily="18" charset="0"/>
                <a:cs typeface="Times New Roman" pitchFamily="18" charset="0"/>
              </a:rPr>
              <a:t>покрытий, перегородок, оборудования внутри административных, офисных, жилых, производственных зданий. Определить наличие возгорания можно визуально, путём осмотра </a:t>
            </a:r>
            <a:r>
              <a:rPr lang="ru-RU" dirty="0" smtClean="0">
                <a:latin typeface="Times New Roman" pitchFamily="18" charset="0"/>
                <a:cs typeface="Times New Roman" pitchFamily="18" charset="0"/>
              </a:rPr>
              <a:t>помещения</a:t>
            </a:r>
            <a:r>
              <a:rPr lang="ru-RU" dirty="0">
                <a:latin typeface="Times New Roman" pitchFamily="18" charset="0"/>
                <a:cs typeface="Times New Roman" pitchFamily="18" charset="0"/>
              </a:rPr>
              <a:t>;</a:t>
            </a:r>
          </a:p>
          <a:p>
            <a:pPr marL="45720" indent="0">
              <a:buNone/>
            </a:pPr>
            <a:endParaRPr lang="ru-RU" dirty="0" smtClean="0"/>
          </a:p>
          <a:p>
            <a:pPr marL="45720" indent="0">
              <a:buNone/>
            </a:pPr>
            <a:endParaRPr lang="ru-RU" dirty="0"/>
          </a:p>
          <a:p>
            <a:pPr algn="just">
              <a:buFontTx/>
              <a:buChar char="-"/>
            </a:pPr>
            <a:endParaRPr lang="ru-RU" u="sng" dirty="0" smtClean="0"/>
          </a:p>
          <a:p>
            <a:pPr algn="just">
              <a:buFontTx/>
              <a:buChar char="-"/>
            </a:pPr>
            <a:endParaRPr lang="ru-RU" u="sng" dirty="0"/>
          </a:p>
        </p:txBody>
      </p:sp>
    </p:spTree>
    <p:extLst>
      <p:ext uri="{BB962C8B-B14F-4D97-AF65-F5344CB8AC3E}">
        <p14:creationId xmlns:p14="http://schemas.microsoft.com/office/powerpoint/2010/main" val="2362348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7963" y="0"/>
            <a:ext cx="9144000" cy="6858000"/>
          </a:xfrm>
        </p:spPr>
        <p:txBody>
          <a:bodyPr>
            <a:normAutofit/>
          </a:bodyPr>
          <a:lstStyle/>
          <a:p>
            <a:pPr marL="45720" indent="0" algn="just">
              <a:buNone/>
            </a:pPr>
            <a:r>
              <a:rPr lang="ru-RU" dirty="0" smtClean="0">
                <a:latin typeface="Times New Roman" pitchFamily="18" charset="0"/>
                <a:cs typeface="Times New Roman" pitchFamily="18" charset="0"/>
              </a:rPr>
              <a:t>- скрытые возгорание </a:t>
            </a:r>
            <a:r>
              <a:rPr lang="ru-RU" dirty="0">
                <a:latin typeface="Times New Roman" pitchFamily="18" charset="0"/>
                <a:cs typeface="Times New Roman" pitchFamily="18" charset="0"/>
              </a:rPr>
              <a:t>начинает развиваться в вентиляционных коробах, каналах, шахтах, в нишах, образованных строительными конструкциями, в торфяных залежах. Огня можно и не увидеть. Признаками наличия пожара станут появление дыма, повышение температуры и изменение цвета поверхности конструкции. Огонь можно обнаружить только после демонтажа конструкции, устройств, агрегата.</a:t>
            </a:r>
          </a:p>
          <a:p>
            <a:pPr marL="45720" indent="0" algn="just">
              <a:buNone/>
            </a:pPr>
            <a:r>
              <a:rPr lang="ru-RU" dirty="0" smtClean="0">
                <a:latin typeface="Times New Roman" pitchFamily="18" charset="0"/>
                <a:cs typeface="Times New Roman" pitchFamily="18" charset="0"/>
              </a:rPr>
              <a:t>в</a:t>
            </a:r>
            <a:r>
              <a:rPr lang="ru-RU" dirty="0">
                <a:latin typeface="Times New Roman" pitchFamily="18" charset="0"/>
                <a:cs typeface="Times New Roman" pitchFamily="18" charset="0"/>
              </a:rPr>
              <a:t>) скрытые - это возгорания, при которых процесс горения происходит в вентиляционных каналах и шахтах, нишах строительных конструкций, внутренних слоях торфяной залежи. Основными признаками такого пожара являются поднятие температуры, изменение цвета внешней отделки конструкций, прохождение струек дыма через имеющиеся щели.  </a:t>
            </a:r>
          </a:p>
          <a:p>
            <a:pPr marL="45720" indent="0" algn="just">
              <a:buNone/>
            </a:pPr>
            <a:r>
              <a:rPr lang="ru-RU" dirty="0">
                <a:latin typeface="Times New Roman" pitchFamily="18" charset="0"/>
                <a:cs typeface="Times New Roman" pitchFamily="18" charset="0"/>
              </a:rPr>
              <a:t>г) комбинированные - это пожары, которые можно охарактеризовать сразу по нескольким признакам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42" name="Picture 2" descr="C:\Users\Admin\Desktop\ee760d1c1474fde7f8f71a96b2452e29_XL_700_fitted_to_wid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1128"/>
            <a:ext cx="9144000" cy="321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412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pPr marL="45720" indent="0" algn="ctr">
              <a:buNone/>
            </a:pPr>
            <a:r>
              <a:rPr lang="ru-RU" b="1" dirty="0">
                <a:latin typeface="Times New Roman" pitchFamily="18" charset="0"/>
                <a:cs typeface="Times New Roman" pitchFamily="18" charset="0"/>
              </a:rPr>
              <a:t>Закрытые пожары</a:t>
            </a:r>
          </a:p>
          <a:p>
            <a:pPr marL="45720" indent="0" algn="just">
              <a:buNone/>
            </a:pPr>
            <a:r>
              <a:rPr lang="ru-RU" dirty="0">
                <a:latin typeface="Times New Roman" pitchFamily="18" charset="0"/>
                <a:cs typeface="Times New Roman" pitchFamily="18" charset="0"/>
              </a:rPr>
              <a:t>Закрытые пожары — это горение в зданиях с закрытыми проёмами. Огонь контролируется объёмом воздуха, который поступает через </a:t>
            </a:r>
            <a:r>
              <a:rPr lang="ru-RU" dirty="0" err="1">
                <a:latin typeface="Times New Roman" pitchFamily="18" charset="0"/>
                <a:cs typeface="Times New Roman" pitchFamily="18" charset="0"/>
              </a:rPr>
              <a:t>неплотности</a:t>
            </a:r>
            <a:r>
              <a:rPr lang="ru-RU" dirty="0">
                <a:latin typeface="Times New Roman" pitchFamily="18" charset="0"/>
                <a:cs typeface="Times New Roman" pitchFamily="18" charset="0"/>
              </a:rPr>
              <a:t> в ограждениях.  </a:t>
            </a:r>
          </a:p>
          <a:p>
            <a:pPr marL="45720" indent="0" algn="just">
              <a:buNone/>
            </a:pPr>
            <a:r>
              <a:rPr lang="ru-RU" dirty="0">
                <a:latin typeface="Times New Roman" pitchFamily="18" charset="0"/>
                <a:cs typeface="Times New Roman" pitchFamily="18" charset="0"/>
              </a:rPr>
              <a:t>Закрытые пожары делятся на три группы в зависимости от характеристик имеющихся проёмов:</a:t>
            </a:r>
          </a:p>
          <a:p>
            <a:pPr marL="45720" indent="0" algn="just">
              <a:buNone/>
            </a:pPr>
            <a:r>
              <a:rPr lang="ru-RU" dirty="0">
                <a:latin typeface="Times New Roman" pitchFamily="18" charset="0"/>
                <a:cs typeface="Times New Roman" pitchFamily="18" charset="0"/>
              </a:rPr>
              <a:t>В помещениях с остеклёнными оконными проёмами. К этой подгруппе относятся жилые, административные здания, а также некоторые производственные и складские помещения. </a:t>
            </a:r>
          </a:p>
          <a:p>
            <a:pPr marL="45720" indent="0" algn="just">
              <a:buNone/>
            </a:pPr>
            <a:r>
              <a:rPr lang="ru-RU" dirty="0">
                <a:latin typeface="Times New Roman" pitchFamily="18" charset="0"/>
                <a:cs typeface="Times New Roman" pitchFamily="18" charset="0"/>
              </a:rPr>
              <a:t>В помещениях с дверными проёмами без остекления. Например, гаражи, многие складские и производственные помещения. </a:t>
            </a:r>
          </a:p>
          <a:p>
            <a:pPr marL="45720" indent="0" algn="just">
              <a:buNone/>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замкнутых помещениях без оконных проёмов. Сюда относят камеры холодильников, некоторые склады, подвальные помещения, корабельные трюмы, элеваторы. </a:t>
            </a:r>
          </a:p>
          <a:p>
            <a:pPr marL="45720" indent="0" algn="just">
              <a:buNone/>
            </a:pPr>
            <a:endParaRPr lang="ru-RU" dirty="0">
              <a:latin typeface="Times New Roman" pitchFamily="18" charset="0"/>
              <a:cs typeface="Times New Roman" pitchFamily="18" charset="0"/>
            </a:endParaRPr>
          </a:p>
          <a:p>
            <a:pPr marL="45720" indent="0">
              <a:buNone/>
            </a:pPr>
            <a:endParaRPr lang="ru-RU" sz="2000" dirty="0"/>
          </a:p>
          <a:p>
            <a:pPr marL="45720" indent="0">
              <a:buNone/>
            </a:pPr>
            <a:endParaRPr lang="ru-RU" dirty="0"/>
          </a:p>
        </p:txBody>
      </p:sp>
      <p:pic>
        <p:nvPicPr>
          <p:cNvPr id="11266" name="Picture 2" descr="C:\Users\Admin\Desktop\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8" y="5301208"/>
            <a:ext cx="9136431"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16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lgn="just">
              <a:buNone/>
            </a:pPr>
            <a:r>
              <a:rPr lang="ru-RU" dirty="0">
                <a:latin typeface="Times New Roman" pitchFamily="18" charset="0"/>
                <a:cs typeface="Times New Roman" pitchFamily="18" charset="0"/>
              </a:rPr>
              <a:t>Закрытые пожары представляют особую опасность, так как есть риск перехода пожара во взрыв при условии резкого увеличения поступающего к огню кислорода. Это может привести к разрушению строительных конструкций и жертвам. </a:t>
            </a:r>
          </a:p>
          <a:p>
            <a:pPr marL="45720" indent="0" algn="just">
              <a:buNone/>
            </a:pPr>
            <a:r>
              <a:rPr lang="ru-RU" dirty="0">
                <a:latin typeface="Times New Roman" pitchFamily="18" charset="0"/>
                <a:cs typeface="Times New Roman" pitchFamily="18" charset="0"/>
              </a:rPr>
              <a:t>В помещениях с остеклёнными оконными проёмами. К этой подгруппе относятся жилые, административные здания, а также некоторые производственные и складские помещения. </a:t>
            </a:r>
          </a:p>
          <a:p>
            <a:pPr marL="45720" indent="0" algn="just">
              <a:buNone/>
            </a:pPr>
            <a:r>
              <a:rPr lang="ru-RU" dirty="0">
                <a:latin typeface="Times New Roman" pitchFamily="18" charset="0"/>
                <a:cs typeface="Times New Roman" pitchFamily="18" charset="0"/>
              </a:rPr>
              <a:t>В помещениях с дверными проёмами без остекления. Например, гаражи, многие складские и производственные помещения. </a:t>
            </a:r>
          </a:p>
          <a:p>
            <a:pPr marL="45720" indent="0">
              <a:buNone/>
            </a:pPr>
            <a:endParaRPr lang="ru-RU" dirty="0">
              <a:latin typeface="Times New Roman" pitchFamily="18" charset="0"/>
              <a:cs typeface="Times New Roman" pitchFamily="18" charset="0"/>
            </a:endParaRPr>
          </a:p>
        </p:txBody>
      </p:sp>
      <p:pic>
        <p:nvPicPr>
          <p:cNvPr id="12291" name="Picture 3" descr="C:\Users\Admin\Desktop\VFQ1RBjy6o87RqFfsgy4g4mx8hJ9bu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9144000"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pPr marL="45720" indent="0" algn="just">
              <a:buNone/>
            </a:pPr>
            <a:r>
              <a:rPr lang="ru-RU" b="1" u="sng" dirty="0" smtClean="0">
                <a:latin typeface="Times New Roman" pitchFamily="18" charset="0"/>
                <a:cs typeface="Times New Roman" pitchFamily="18" charset="0"/>
              </a:rPr>
              <a:t>По </a:t>
            </a:r>
            <a:r>
              <a:rPr lang="ru-RU" b="1" u="sng" dirty="0">
                <a:latin typeface="Times New Roman" pitchFamily="18" charset="0"/>
                <a:cs typeface="Times New Roman" pitchFamily="18" charset="0"/>
              </a:rPr>
              <a:t>месту возникновения различают следующие виды пожаров:</a:t>
            </a:r>
          </a:p>
          <a:p>
            <a:pPr marL="45720" indent="0" algn="just">
              <a:buNone/>
            </a:pPr>
            <a:r>
              <a:rPr lang="ru-RU" dirty="0" smtClean="0">
                <a:latin typeface="Times New Roman" pitchFamily="18" charset="0"/>
                <a:cs typeface="Times New Roman" pitchFamily="18" charset="0"/>
              </a:rPr>
              <a:t>1. </a:t>
            </a:r>
            <a:r>
              <a:rPr lang="ru-RU" b="1" u="sng" dirty="0">
                <a:latin typeface="Times New Roman" pitchFamily="18" charset="0"/>
                <a:cs typeface="Times New Roman" pitchFamily="18" charset="0"/>
              </a:rPr>
              <a:t>П</a:t>
            </a:r>
            <a:r>
              <a:rPr lang="ru-RU" b="1" u="sng" dirty="0" smtClean="0">
                <a:latin typeface="Times New Roman" pitchFamily="18" charset="0"/>
                <a:cs typeface="Times New Roman" pitchFamily="18" charset="0"/>
              </a:rPr>
              <a:t>риродные</a:t>
            </a:r>
            <a:r>
              <a:rPr lang="ru-RU" dirty="0">
                <a:latin typeface="Times New Roman" pitchFamily="18" charset="0"/>
                <a:cs typeface="Times New Roman" pitchFamily="18" charset="0"/>
              </a:rPr>
              <a:t>, которые в свою очередь делятся на степные, лесные, торфяные (подземные)</a:t>
            </a:r>
          </a:p>
          <a:p>
            <a:pPr marL="45720" indent="0" algn="just">
              <a:buNone/>
            </a:pPr>
            <a:r>
              <a:rPr lang="ru-RU" dirty="0" smtClean="0">
                <a:latin typeface="Times New Roman" pitchFamily="18" charset="0"/>
                <a:cs typeface="Times New Roman" pitchFamily="18" charset="0"/>
              </a:rPr>
              <a:t>2. </a:t>
            </a:r>
            <a:r>
              <a:rPr lang="ru-RU" b="1" u="sng" dirty="0">
                <a:latin typeface="Times New Roman" pitchFamily="18" charset="0"/>
                <a:cs typeface="Times New Roman" pitchFamily="18" charset="0"/>
              </a:rPr>
              <a:t>Т</a:t>
            </a:r>
            <a:r>
              <a:rPr lang="ru-RU" b="1" u="sng" dirty="0" smtClean="0">
                <a:latin typeface="Times New Roman" pitchFamily="18" charset="0"/>
                <a:cs typeface="Times New Roman" pitchFamily="18" charset="0"/>
              </a:rPr>
              <a:t>ехногенные</a:t>
            </a:r>
            <a:r>
              <a:rPr lang="ru-RU" b="1" u="sng" dirty="0">
                <a:latin typeface="Times New Roman" pitchFamily="18" charset="0"/>
                <a:cs typeface="Times New Roman" pitchFamily="18" charset="0"/>
              </a:rPr>
              <a:t>,</a:t>
            </a:r>
            <a:r>
              <a:rPr lang="ru-RU" dirty="0">
                <a:latin typeface="Times New Roman" pitchFamily="18" charset="0"/>
                <a:cs typeface="Times New Roman" pitchFamily="18" charset="0"/>
              </a:rPr>
              <a:t> происходящие на индустриальных объектах, предприятиях, связанных с добычей, производством, транспортировкой, обслуживанием. Различают следующие виды пожаров: подземные в шахтах и рудниках, в зданиях и сооружениях, в резервуарах с горючими жидкостями, на электростанциях и т.д. Пожары в зданиях и сооружениях характеризуются условиями горения с минимальным притоком воздуха. При закрытых пожарах высока вероятность взрыва, который может произойти при резком притоке воздуха. Последствиями техногенных пожаров является сильное тепловое излучение, выделение токсичных продуктов горения, крайне негативно сказывающееся на здоровье граждан. </a:t>
            </a:r>
            <a:endParaRPr lang="ru-RU" dirty="0" smtClean="0">
              <a:latin typeface="Times New Roman" pitchFamily="18" charset="0"/>
              <a:cs typeface="Times New Roman" pitchFamily="18" charset="0"/>
            </a:endParaRPr>
          </a:p>
          <a:p>
            <a:pPr marL="45720" indent="0" algn="just">
              <a:buNone/>
            </a:pPr>
            <a:endParaRPr lang="ru-RU" sz="2000" dirty="0" smtClean="0"/>
          </a:p>
          <a:p>
            <a:pPr marL="45720" indent="0">
              <a:buNone/>
            </a:pPr>
            <a:endParaRPr lang="ru-RU" dirty="0"/>
          </a:p>
        </p:txBody>
      </p:sp>
      <p:pic>
        <p:nvPicPr>
          <p:cNvPr id="13314" name="Picture 2" descr="C:\Users\Admin\Desktop\logot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150"/>
            <a:ext cx="91440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944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lgn="just">
              <a:buNone/>
            </a:pPr>
            <a:r>
              <a:rPr lang="ru-RU" dirty="0">
                <a:latin typeface="Times New Roman" pitchFamily="18" charset="0"/>
                <a:cs typeface="Times New Roman" pitchFamily="18" charset="0"/>
              </a:rPr>
              <a:t>3. </a:t>
            </a:r>
            <a:r>
              <a:rPr lang="ru-RU" b="1" u="sng" dirty="0">
                <a:latin typeface="Times New Roman" pitchFamily="18" charset="0"/>
                <a:cs typeface="Times New Roman" pitchFamily="18" charset="0"/>
              </a:rPr>
              <a:t>Бытовые</a:t>
            </a:r>
            <a:r>
              <a:rPr lang="ru-RU" dirty="0">
                <a:latin typeface="Times New Roman" pitchFamily="18" charset="0"/>
                <a:cs typeface="Times New Roman" pitchFamily="18" charset="0"/>
              </a:rPr>
              <a:t> — самый распространенный вид пожаров, на их долю приходится около 75-80%. Бытовые пожары как никакие другие связаны с беспечностью и неосторожным обращением с огнем. Сюда относится курение в неустановленных местах, пренебрежение правилами эксплуатации бытовой техники, несоблюдение требований пожарной безопасности, детские шалости и умышленные поджоги. В редких случаях причиной бытовых пожаров могут быть природные явления, например, удар молнии. И то, если речь идет о частных домах, то удар молнии не принесет разрушительных последствий, если на доме установлена </a:t>
            </a:r>
            <a:r>
              <a:rPr lang="ru-RU" dirty="0" err="1">
                <a:latin typeface="Times New Roman" pitchFamily="18" charset="0"/>
                <a:cs typeface="Times New Roman" pitchFamily="18" charset="0"/>
              </a:rPr>
              <a:t>молниезащита</a:t>
            </a:r>
            <a:r>
              <a:rPr lang="ru-RU" dirty="0">
                <a:latin typeface="Times New Roman" pitchFamily="18" charset="0"/>
                <a:cs typeface="Times New Roman" pitchFamily="18" charset="0"/>
              </a:rPr>
              <a:t>, так что речь снова идет о беспечности.</a:t>
            </a:r>
          </a:p>
          <a:p>
            <a:pPr marL="45720" indent="0">
              <a:buNone/>
            </a:pPr>
            <a:endParaRPr lang="ru-RU" dirty="0"/>
          </a:p>
        </p:txBody>
      </p:sp>
      <p:pic>
        <p:nvPicPr>
          <p:cNvPr id="14338" name="Picture 2" descr="C:\Users\Admin\Desktop\pravila-pozharnoy-bezopasnosti-dlya-detey_1664523757459015966__2000x2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9144000"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7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pPr marL="45720" indent="0" algn="ctr">
              <a:buNone/>
            </a:pPr>
            <a:endParaRPr lang="ru-RU" sz="2400" b="1" dirty="0" smtClean="0">
              <a:solidFill>
                <a:schemeClr val="tx1"/>
              </a:solidFill>
              <a:latin typeface="Times New Roman" pitchFamily="18" charset="0"/>
              <a:cs typeface="Times New Roman" pitchFamily="18" charset="0"/>
            </a:endParaRPr>
          </a:p>
          <a:p>
            <a:pPr marL="45720" indent="0" algn="ctr">
              <a:buNone/>
            </a:pPr>
            <a:r>
              <a:rPr lang="ru-RU" sz="2400" b="1" dirty="0" smtClean="0">
                <a:solidFill>
                  <a:schemeClr val="tx1"/>
                </a:solidFill>
                <a:latin typeface="Times New Roman" pitchFamily="18" charset="0"/>
                <a:cs typeface="Times New Roman" pitchFamily="18" charset="0"/>
              </a:rPr>
              <a:t>Некоторые </a:t>
            </a:r>
            <a:r>
              <a:rPr lang="ru-RU" sz="2400" b="1" dirty="0">
                <a:solidFill>
                  <a:schemeClr val="tx1"/>
                </a:solidFill>
                <a:latin typeface="Times New Roman" pitchFamily="18" charset="0"/>
                <a:cs typeface="Times New Roman" pitchFamily="18" charset="0"/>
              </a:rPr>
              <a:t>основные требования к пожарной </a:t>
            </a:r>
            <a:r>
              <a:rPr lang="ru-RU" sz="2400" b="1" dirty="0" smtClean="0">
                <a:solidFill>
                  <a:schemeClr val="tx1"/>
                </a:solidFill>
                <a:latin typeface="Times New Roman" pitchFamily="18" charset="0"/>
                <a:cs typeface="Times New Roman" pitchFamily="18" charset="0"/>
              </a:rPr>
              <a:t>безопасности:</a:t>
            </a:r>
            <a:endParaRPr lang="ru-RU" b="1" dirty="0" smtClean="0">
              <a:solidFill>
                <a:schemeClr val="tx1"/>
              </a:solidFill>
              <a:latin typeface="Times New Roman" pitchFamily="18" charset="0"/>
              <a:cs typeface="Times New Roman" pitchFamily="18" charset="0"/>
            </a:endParaRPr>
          </a:p>
          <a:p>
            <a:pPr marL="45720" indent="0">
              <a:buNone/>
            </a:pPr>
            <a:r>
              <a:rPr lang="ru-RU" b="1" dirty="0" smtClean="0">
                <a:solidFill>
                  <a:schemeClr val="tx1"/>
                </a:solidFill>
                <a:latin typeface="Times New Roman" pitchFamily="18" charset="0"/>
                <a:cs typeface="Times New Roman" pitchFamily="18" charset="0"/>
              </a:rPr>
              <a:t>1. Усиление </a:t>
            </a:r>
            <a:r>
              <a:rPr lang="ru-RU" b="1" dirty="0">
                <a:solidFill>
                  <a:schemeClr val="tx1"/>
                </a:solidFill>
                <a:latin typeface="Times New Roman" pitchFamily="18" charset="0"/>
                <a:cs typeface="Times New Roman" pitchFamily="18" charset="0"/>
              </a:rPr>
              <a:t>контроля</a:t>
            </a:r>
            <a:r>
              <a:rPr lang="ru-RU" dirty="0">
                <a:solidFill>
                  <a:schemeClr val="tx1"/>
                </a:solidFill>
                <a:latin typeface="Times New Roman" pitchFamily="18" charset="0"/>
                <a:cs typeface="Times New Roman" pitchFamily="18" charset="0"/>
              </a:rPr>
              <a:t>. Регулярные проверки со стороны государственных органов, ужесточение штрафных санкций за нарушения. </a:t>
            </a:r>
          </a:p>
          <a:p>
            <a:pPr marL="45720" indent="0">
              <a:buNone/>
            </a:pPr>
            <a:r>
              <a:rPr lang="ru-RU" b="1" dirty="0" smtClean="0">
                <a:solidFill>
                  <a:schemeClr val="tx1"/>
                </a:solidFill>
                <a:latin typeface="Times New Roman" pitchFamily="18" charset="0"/>
                <a:cs typeface="Times New Roman" pitchFamily="18" charset="0"/>
              </a:rPr>
              <a:t>2. Внедрение </a:t>
            </a:r>
            <a:r>
              <a:rPr lang="ru-RU" b="1" dirty="0">
                <a:solidFill>
                  <a:schemeClr val="tx1"/>
                </a:solidFill>
                <a:latin typeface="Times New Roman" pitchFamily="18" charset="0"/>
                <a:cs typeface="Times New Roman" pitchFamily="18" charset="0"/>
              </a:rPr>
              <a:t>современных систем пожарной сигнализации и автоматического пожаротушения</a:t>
            </a:r>
            <a:r>
              <a:rPr lang="ru-RU" dirty="0">
                <a:solidFill>
                  <a:schemeClr val="tx1"/>
                </a:solidFill>
                <a:latin typeface="Times New Roman" pitchFamily="18" charset="0"/>
                <a:cs typeface="Times New Roman" pitchFamily="18" charset="0"/>
              </a:rPr>
              <a:t>. Это позволяет оперативно обнаруживать возгорания и минимизировать ущерб. </a:t>
            </a:r>
          </a:p>
          <a:p>
            <a:pPr marL="45720" indent="0">
              <a:buNone/>
            </a:pPr>
            <a:r>
              <a:rPr lang="ru-RU" b="1" dirty="0" smtClean="0">
                <a:solidFill>
                  <a:schemeClr val="tx1"/>
                </a:solidFill>
                <a:latin typeface="Times New Roman" pitchFamily="18" charset="0"/>
                <a:cs typeface="Times New Roman" pitchFamily="18" charset="0"/>
              </a:rPr>
              <a:t>3. Подготовка </a:t>
            </a:r>
            <a:r>
              <a:rPr lang="ru-RU" b="1" dirty="0">
                <a:solidFill>
                  <a:schemeClr val="tx1"/>
                </a:solidFill>
                <a:latin typeface="Times New Roman" pitchFamily="18" charset="0"/>
                <a:cs typeface="Times New Roman" pitchFamily="18" charset="0"/>
              </a:rPr>
              <a:t>персонала</a:t>
            </a:r>
            <a:r>
              <a:rPr lang="ru-RU" dirty="0">
                <a:solidFill>
                  <a:schemeClr val="tx1"/>
                </a:solidFill>
                <a:latin typeface="Times New Roman" pitchFamily="18" charset="0"/>
                <a:cs typeface="Times New Roman" pitchFamily="18" charset="0"/>
              </a:rPr>
              <a:t>. Регулярные инструктажи, обучение действиям в случае возникновения пожара. К работе допускаются только те, кто прошёл обучение мерам пожарной безопасности. </a:t>
            </a:r>
          </a:p>
          <a:p>
            <a:pPr marL="45720" indent="0">
              <a:buNone/>
            </a:pPr>
            <a:r>
              <a:rPr lang="ru-RU" b="1" dirty="0" smtClean="0">
                <a:solidFill>
                  <a:schemeClr val="tx1"/>
                </a:solidFill>
                <a:latin typeface="Times New Roman" pitchFamily="18" charset="0"/>
                <a:cs typeface="Times New Roman" pitchFamily="18" charset="0"/>
              </a:rPr>
              <a:t>4. Размещение </a:t>
            </a:r>
            <a:r>
              <a:rPr lang="ru-RU" b="1" dirty="0">
                <a:solidFill>
                  <a:schemeClr val="tx1"/>
                </a:solidFill>
                <a:latin typeface="Times New Roman" pitchFamily="18" charset="0"/>
                <a:cs typeface="Times New Roman" pitchFamily="18" charset="0"/>
              </a:rPr>
              <a:t>планов эвакуации</a:t>
            </a:r>
            <a:r>
              <a:rPr lang="ru-RU" dirty="0">
                <a:solidFill>
                  <a:schemeClr val="tx1"/>
                </a:solidFill>
                <a:latin typeface="Times New Roman" pitchFamily="18" charset="0"/>
                <a:cs typeface="Times New Roman" pitchFamily="18" charset="0"/>
              </a:rPr>
              <a:t>. Они должны быть готовы отдельно на каждый этаж здания и размещаться на видных проходных местах. На плане также указывают места расположения первичных средств пожаротушения. </a:t>
            </a:r>
          </a:p>
          <a:p>
            <a:pPr marL="45720" indent="0">
              <a:buNone/>
            </a:pPr>
            <a:r>
              <a:rPr lang="ru-RU" b="1" dirty="0" smtClean="0">
                <a:solidFill>
                  <a:schemeClr val="tx1"/>
                </a:solidFill>
                <a:latin typeface="Times New Roman" pitchFamily="18" charset="0"/>
                <a:cs typeface="Times New Roman" pitchFamily="18" charset="0"/>
              </a:rPr>
              <a:t>5. Обеспечение </a:t>
            </a:r>
            <a:r>
              <a:rPr lang="ru-RU" b="1" dirty="0">
                <a:solidFill>
                  <a:schemeClr val="tx1"/>
                </a:solidFill>
                <a:latin typeface="Times New Roman" pitchFamily="18" charset="0"/>
                <a:cs typeface="Times New Roman" pitchFamily="18" charset="0"/>
              </a:rPr>
              <a:t>объекта огнетушителями</a:t>
            </a:r>
            <a:r>
              <a:rPr lang="ru-RU" dirty="0">
                <a:solidFill>
                  <a:schemeClr val="tx1"/>
                </a:solidFill>
                <a:latin typeface="Times New Roman" pitchFamily="18" charset="0"/>
                <a:cs typeface="Times New Roman" pitchFamily="18" charset="0"/>
              </a:rPr>
              <a:t>. Необходимо соблюдать сроки их перезарядки, освидетельствования и замены согласно паспорту. </a:t>
            </a:r>
          </a:p>
          <a:p>
            <a:pPr marL="45720" indent="0">
              <a:buNone/>
            </a:pPr>
            <a:endParaRPr lang="ru-RU" dirty="0"/>
          </a:p>
        </p:txBody>
      </p:sp>
    </p:spTree>
    <p:extLst>
      <p:ext uri="{BB962C8B-B14F-4D97-AF65-F5344CB8AC3E}">
        <p14:creationId xmlns:p14="http://schemas.microsoft.com/office/powerpoint/2010/main" val="27100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1600" y="15363"/>
            <a:ext cx="6500192" cy="249208"/>
          </a:xfrm>
        </p:spPr>
        <p:txBody>
          <a:bodyPr>
            <a:normAutofit fontScale="55000" lnSpcReduction="20000"/>
          </a:bodyPr>
          <a:lstStyle/>
          <a:p>
            <a:pPr marL="45720" indent="0">
              <a:buNone/>
            </a:pPr>
            <a:endParaRPr lang="ru-RU" dirty="0"/>
          </a:p>
        </p:txBody>
      </p:sp>
      <p:pic>
        <p:nvPicPr>
          <p:cNvPr id="3074"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894" y="-2540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43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886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20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793289" y="6812280"/>
            <a:ext cx="6512511" cy="45719"/>
          </a:xfrm>
        </p:spPr>
        <p:txBody>
          <a:bodyPr/>
          <a:lstStyle/>
          <a:p>
            <a:endParaRPr lang="ru-RU" dirty="0"/>
          </a:p>
        </p:txBody>
      </p:sp>
      <p:pic>
        <p:nvPicPr>
          <p:cNvPr id="5124"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93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81328"/>
            <a:ext cx="5508104" cy="476672"/>
          </a:xfrm>
        </p:spPr>
        <p:txBody>
          <a:bodyPr/>
          <a:lstStyle/>
          <a:p>
            <a:pPr marL="0" indent="0" algn="l">
              <a:buNone/>
            </a:pPr>
            <a:r>
              <a:rPr lang="ru-RU" sz="2800" dirty="0" smtClean="0">
                <a:solidFill>
                  <a:schemeClr val="accent6">
                    <a:lumMod val="50000"/>
                  </a:schemeClr>
                </a:solidFill>
                <a:latin typeface="Times New Roman" pitchFamily="18" charset="0"/>
                <a:cs typeface="Times New Roman" pitchFamily="18" charset="0"/>
              </a:rPr>
              <a:t>Предыдущие, утратившие силу</a:t>
            </a:r>
            <a:endParaRPr lang="ru-RU" sz="2800" dirty="0">
              <a:solidFill>
                <a:schemeClr val="accent6">
                  <a:lumMod val="50000"/>
                </a:schemeClr>
              </a:solidFill>
              <a:latin typeface="Times New Roman" pitchFamily="18" charset="0"/>
              <a:cs typeface="Times New Roman" pitchFamily="18" charset="0"/>
            </a:endParaRPr>
          </a:p>
        </p:txBody>
      </p:sp>
      <p:sp>
        <p:nvSpPr>
          <p:cNvPr id="4" name="Объект 3"/>
          <p:cNvSpPr>
            <a:spLocks noGrp="1"/>
          </p:cNvSpPr>
          <p:nvPr>
            <p:ph sz="quarter" idx="13"/>
          </p:nvPr>
        </p:nvSpPr>
        <p:spPr/>
        <p:txBody>
          <a:bodyPr/>
          <a:lstStyle/>
          <a:p>
            <a:endParaRPr lang="ru-RU"/>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4" y="-2"/>
            <a:ext cx="9144000" cy="652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084237"/>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1463</TotalTime>
  <Words>995</Words>
  <Application>Microsoft Office PowerPoint</Application>
  <PresentationFormat>Экран (4:3)</PresentationFormat>
  <Paragraphs>137</Paragraphs>
  <Slides>58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Предыдущие, утратившие силу</vt:lpstr>
      <vt:lpstr>Презентация PowerPoint</vt:lpstr>
      <vt:lpstr>Презентация PowerPoint</vt:lpstr>
      <vt:lpstr>Презентация PowerPoint</vt:lpstr>
      <vt:lpstr>В России с 1 марта 2022 отменен  пожарно-технический минимум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65</cp:revision>
  <dcterms:created xsi:type="dcterms:W3CDTF">2024-12-15T13:39:03Z</dcterms:created>
  <dcterms:modified xsi:type="dcterms:W3CDTF">2025-02-24T11:07:20Z</dcterms:modified>
</cp:coreProperties>
</file>